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85" r:id="rId2"/>
    <p:sldId id="304" r:id="rId3"/>
    <p:sldId id="321" r:id="rId4"/>
    <p:sldId id="309" r:id="rId5"/>
    <p:sldId id="322" r:id="rId6"/>
    <p:sldId id="303" r:id="rId7"/>
    <p:sldId id="313" r:id="rId8"/>
    <p:sldId id="305" r:id="rId9"/>
    <p:sldId id="324" r:id="rId10"/>
    <p:sldId id="306" r:id="rId11"/>
    <p:sldId id="323" r:id="rId12"/>
    <p:sldId id="326" r:id="rId13"/>
    <p:sldId id="328" r:id="rId14"/>
    <p:sldId id="327" r:id="rId15"/>
    <p:sldId id="325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8" roundtripDataSignature="AMtx7miGZETATIl2EESr7BVitaAbtFq6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27E640E8-0591-460A-A5E5-1FBDDF4FD569}">
  <a:tblStyle styleId="{27E640E8-0591-460A-A5E5-1FBDDF4FD56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 b="off" i="off"/>
      <a:tcStyle>
        <a:tcBdr/>
        <a:fill>
          <a:solidFill>
            <a:srgbClr val="CFD7E7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FD7E7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AE5384D8-A5F6-4D5F-A549-C37D7C0D3C9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F1F5"/>
          </a:solidFill>
        </a:fill>
      </a:tcStyle>
    </a:wholeTbl>
    <a:band1H>
      <a:tcTxStyle b="off" i="off"/>
      <a:tcStyle>
        <a:tcBdr/>
        <a:fill>
          <a:solidFill>
            <a:srgbClr val="CEE2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EE2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5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5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E273F33-4595-403B-8276-06AE16AF87E5}" styleName="Table_2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2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38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47680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70180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-RU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7617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-RU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7617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ransition spd="slow">
    <p:push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72065" y="5325604"/>
            <a:ext cx="83278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Тема</a:t>
            </a:r>
            <a:r>
              <a:rPr lang="ru-RU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«Практические аспекты  моделирования графика посещения </a:t>
            </a:r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уроков в рамках ВШК»</a:t>
            </a:r>
            <a:endParaRPr lang="kk-KZ" sz="24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898" y="454701"/>
            <a:ext cx="3882999" cy="2569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449806" y="261753"/>
            <a:ext cx="4557648" cy="1147514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sp>
        <p:nvSpPr>
          <p:cNvPr id="8" name="Прямоугольник 7"/>
          <p:cNvSpPr/>
          <p:nvPr/>
        </p:nvSpPr>
        <p:spPr>
          <a:xfrm>
            <a:off x="648594" y="301851"/>
            <a:ext cx="41600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sz="1600" b="1" dirty="0" smtClean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СЕМИНАР: «Исследование </a:t>
            </a:r>
            <a:r>
              <a:rPr lang="ru-RU" sz="1600" b="1" dirty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проблем и их решение в ВШК: анализ вызовов и практические подходы в улучшении ситуации</a:t>
            </a:r>
            <a:r>
              <a:rPr lang="ru-RU" sz="1600" b="1" dirty="0" smtClean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».</a:t>
            </a:r>
            <a:endParaRPr lang="ru-RU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24397" y="1"/>
            <a:ext cx="973827" cy="83551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18365" y="3023951"/>
            <a:ext cx="719237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 вместе могут совершить то, </a:t>
            </a:r>
            <a:endParaRPr lang="ru-RU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чего </a:t>
            </a:r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могут в одиночку: 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единение умов и рук, сосредоточение сил  </a:t>
            </a:r>
            <a:endParaRPr lang="ru-RU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 почти </a:t>
            </a: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всемогущим</a:t>
            </a:r>
          </a:p>
          <a:p>
            <a:pPr algn="r"/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ru-RU" sz="2000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Дэниел</a:t>
            </a:r>
            <a:r>
              <a:rPr lang="ru-RU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Уэбстер </a:t>
            </a:r>
          </a:p>
          <a:p>
            <a:pPr algn="r"/>
            <a:r>
              <a:rPr lang="ru-RU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(американский политический деятель конца Х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</a:t>
            </a:r>
            <a:r>
              <a:rPr lang="ru-RU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века)</a:t>
            </a:r>
          </a:p>
        </p:txBody>
      </p:sp>
    </p:spTree>
    <p:extLst>
      <p:ext uri="{BB962C8B-B14F-4D97-AF65-F5344CB8AC3E}">
        <p14:creationId xmlns:p14="http://schemas.microsoft.com/office/powerpoint/2010/main" val="218439791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404512" y="241290"/>
            <a:ext cx="331953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Заместитель директора, курирующий работу с одаренными детьми </a:t>
            </a:r>
            <a:r>
              <a:rPr lang="ru-RU" sz="1200" dirty="0"/>
              <a:t>ведет анализ уроков на наличие исследовательской составляющей, дифференцирования и т.д. выделяя категорию педагогов (эксперты, исследователи) или нет. </a:t>
            </a:r>
            <a:r>
              <a:rPr lang="ru-RU" sz="1200" b="1" dirty="0"/>
              <a:t>– в план-график добавляются соответствующие цели (и при необходимости фамилии педагогов)</a:t>
            </a:r>
            <a:endParaRPr lang="ru-RU" sz="12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554639" y="2988186"/>
            <a:ext cx="333005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Заместитель директора по информатизации </a:t>
            </a:r>
            <a:r>
              <a:rPr lang="ru-RU" sz="1200" b="1" dirty="0"/>
              <a:t>, </a:t>
            </a:r>
            <a:r>
              <a:rPr lang="ru-RU" sz="1200" dirty="0"/>
              <a:t>согласно расписанию уроков и техническому оснащению кабинетов исследует эффективность использование ИКТ и </a:t>
            </a:r>
            <a:r>
              <a:rPr lang="ru-RU" sz="1200" dirty="0" err="1"/>
              <a:t>ЦОРов</a:t>
            </a:r>
            <a:r>
              <a:rPr lang="ru-RU" sz="1200" dirty="0"/>
              <a:t> -  </a:t>
            </a:r>
            <a:r>
              <a:rPr lang="ru-RU" sz="1200" b="1" dirty="0"/>
              <a:t>– в план-график добавляются соответствующие цели (и при необходимости фамилии педагогов)</a:t>
            </a:r>
            <a:r>
              <a:rPr lang="ru-RU" sz="1200" dirty="0"/>
              <a:t> 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195832" y="2030877"/>
            <a:ext cx="286303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/>
            <a:r>
              <a:rPr lang="ru-RU" sz="1600" b="1" dirty="0">
                <a:solidFill>
                  <a:srgbClr val="C00000"/>
                </a:solidFill>
              </a:rPr>
              <a:t>Заместитель директора, курирующий инклюзив</a:t>
            </a:r>
            <a:r>
              <a:rPr lang="ru-RU" sz="1600" dirty="0">
                <a:solidFill>
                  <a:srgbClr val="C00000"/>
                </a:solidFill>
              </a:rPr>
              <a:t> </a:t>
            </a:r>
            <a:r>
              <a:rPr lang="ru-RU" sz="1200" dirty="0"/>
              <a:t>параллельно может контролировать работу предметников в коррекционных классах и классах в которых есть учащиеся с ООП. </a:t>
            </a:r>
            <a:r>
              <a:rPr lang="ru-RU" sz="1200" b="1" dirty="0"/>
              <a:t>– в план-график добавляются соответствующие цели (и при необходимости фамилии педагогов)</a:t>
            </a:r>
            <a:endParaRPr lang="ru-RU" sz="1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318753" y="443259"/>
            <a:ext cx="24052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60975" y="4348160"/>
            <a:ext cx="279789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Заместитель директора по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ВВР, </a:t>
            </a:r>
            <a:r>
              <a:rPr lang="ru-RU" sz="1200" dirty="0" smtClean="0"/>
              <a:t>прогнозирует контроль, согласно своего направления  </a:t>
            </a:r>
            <a:r>
              <a:rPr lang="ru-RU" sz="1200" b="1" dirty="0"/>
              <a:t>– в план-график добавляются соответствующие цели (и при необходимости фамилии педагогов)</a:t>
            </a:r>
            <a:r>
              <a:rPr lang="ru-RU" sz="1200" dirty="0"/>
              <a:t> </a:t>
            </a:r>
          </a:p>
        </p:txBody>
      </p:sp>
      <p:grpSp>
        <p:nvGrpSpPr>
          <p:cNvPr id="24" name="组合 1">
            <a:extLst>
              <a:ext uri="{FF2B5EF4-FFF2-40B4-BE49-F238E27FC236}">
                <a16:creationId xmlns:a16="http://schemas.microsoft.com/office/drawing/2014/main" xmlns="" id="{2CF13DF9-9D71-FE42-AF70-897C1C1DDA1C}"/>
              </a:ext>
            </a:extLst>
          </p:cNvPr>
          <p:cNvGrpSpPr/>
          <p:nvPr/>
        </p:nvGrpSpPr>
        <p:grpSpPr>
          <a:xfrm>
            <a:off x="3043994" y="766750"/>
            <a:ext cx="2447138" cy="4712830"/>
            <a:chOff x="4923304" y="1684213"/>
            <a:chExt cx="2229277" cy="4626854"/>
          </a:xfrm>
        </p:grpSpPr>
        <p:sp>
          <p:nvSpPr>
            <p:cNvPr id="25" name="Freeform 4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:a16="http://schemas.microsoft.com/office/drawing/2014/main" xmlns="" id="{71CEFFB3-47C7-9F42-940E-4532F34282FE}"/>
                </a:ext>
              </a:extLst>
            </p:cNvPr>
            <p:cNvSpPr/>
            <p:nvPr/>
          </p:nvSpPr>
          <p:spPr>
            <a:xfrm>
              <a:off x="5793154" y="2315778"/>
              <a:ext cx="973591" cy="486745"/>
            </a:xfrm>
            <a:custGeom>
              <a:avLst/>
              <a:gdLst>
                <a:gd name="connsiteX0" fmla="*/ 0 w 973591"/>
                <a:gd name="connsiteY0" fmla="*/ 0 h 486745"/>
                <a:gd name="connsiteX1" fmla="*/ 973591 w 973591"/>
                <a:gd name="connsiteY1" fmla="*/ 0 h 486745"/>
                <a:gd name="connsiteX2" fmla="*/ 973591 w 973591"/>
                <a:gd name="connsiteY2" fmla="*/ 486745 h 486745"/>
                <a:gd name="connsiteX3" fmla="*/ 0 w 973591"/>
                <a:gd name="connsiteY3" fmla="*/ 486745 h 486745"/>
                <a:gd name="connsiteX4" fmla="*/ 0 w 973591"/>
                <a:gd name="connsiteY4" fmla="*/ 0 h 486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3591" h="486745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b="1" kern="1200" dirty="0">
                  <a:solidFill>
                    <a:srgbClr val="595959">
                      <a:hueOff val="0"/>
                      <a:satOff val="0"/>
                      <a:lumOff val="0"/>
                      <a:alphaOff val="0"/>
                    </a:srgb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rPr>
                <a:t> </a:t>
              </a:r>
            </a:p>
          </p:txBody>
        </p:sp>
        <p:sp>
          <p:nvSpPr>
            <p:cNvPr id="26" name="Freeform 5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:a16="http://schemas.microsoft.com/office/drawing/2014/main" xmlns="" id="{4923B1A9-4BDE-6945-AA3B-2466172733B1}"/>
                </a:ext>
              </a:extLst>
            </p:cNvPr>
            <p:cNvSpPr/>
            <p:nvPr/>
          </p:nvSpPr>
          <p:spPr>
            <a:xfrm>
              <a:off x="5306522" y="3320269"/>
              <a:ext cx="973591" cy="486745"/>
            </a:xfrm>
            <a:custGeom>
              <a:avLst/>
              <a:gdLst>
                <a:gd name="connsiteX0" fmla="*/ 0 w 973591"/>
                <a:gd name="connsiteY0" fmla="*/ 0 h 486745"/>
                <a:gd name="connsiteX1" fmla="*/ 973591 w 973591"/>
                <a:gd name="connsiteY1" fmla="*/ 0 h 486745"/>
                <a:gd name="connsiteX2" fmla="*/ 973591 w 973591"/>
                <a:gd name="connsiteY2" fmla="*/ 486745 h 486745"/>
                <a:gd name="connsiteX3" fmla="*/ 0 w 973591"/>
                <a:gd name="connsiteY3" fmla="*/ 486745 h 486745"/>
                <a:gd name="connsiteX4" fmla="*/ 0 w 973591"/>
                <a:gd name="connsiteY4" fmla="*/ 0 h 486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3591" h="486745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b="1" kern="1200" dirty="0">
                  <a:solidFill>
                    <a:srgbClr val="595959">
                      <a:hueOff val="0"/>
                      <a:satOff val="0"/>
                      <a:lumOff val="0"/>
                      <a:alphaOff val="0"/>
                    </a:srgb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rPr>
                <a:t> </a:t>
              </a:r>
            </a:p>
          </p:txBody>
        </p:sp>
        <p:sp>
          <p:nvSpPr>
            <p:cNvPr id="28" name="Freeform 6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:a16="http://schemas.microsoft.com/office/drawing/2014/main" xmlns="" id="{EC874660-1513-6B4C-A80F-AD05AC09EF91}"/>
                </a:ext>
              </a:extLst>
            </p:cNvPr>
            <p:cNvSpPr/>
            <p:nvPr/>
          </p:nvSpPr>
          <p:spPr>
            <a:xfrm>
              <a:off x="5793154" y="4299283"/>
              <a:ext cx="973591" cy="486745"/>
            </a:xfrm>
            <a:custGeom>
              <a:avLst/>
              <a:gdLst>
                <a:gd name="connsiteX0" fmla="*/ 0 w 973591"/>
                <a:gd name="connsiteY0" fmla="*/ 0 h 486745"/>
                <a:gd name="connsiteX1" fmla="*/ 973591 w 973591"/>
                <a:gd name="connsiteY1" fmla="*/ 0 h 486745"/>
                <a:gd name="connsiteX2" fmla="*/ 973591 w 973591"/>
                <a:gd name="connsiteY2" fmla="*/ 486745 h 486745"/>
                <a:gd name="connsiteX3" fmla="*/ 0 w 973591"/>
                <a:gd name="connsiteY3" fmla="*/ 486745 h 486745"/>
                <a:gd name="connsiteX4" fmla="*/ 0 w 973591"/>
                <a:gd name="connsiteY4" fmla="*/ 0 h 486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3591" h="486745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100" b="1" kern="1200">
                <a:solidFill>
                  <a:srgbClr val="595959">
                    <a:hueOff val="0"/>
                    <a:satOff val="0"/>
                    <a:lumOff val="0"/>
                    <a:alphaOff val="0"/>
                  </a:srgb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endParaRPr>
            </a:p>
          </p:txBody>
        </p:sp>
        <p:sp>
          <p:nvSpPr>
            <p:cNvPr id="33" name="Freeform 7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:a16="http://schemas.microsoft.com/office/drawing/2014/main" xmlns="" id="{3508B5E7-F1C4-5840-B4ED-8A32086E06B6}"/>
                </a:ext>
              </a:extLst>
            </p:cNvPr>
            <p:cNvSpPr/>
            <p:nvPr/>
          </p:nvSpPr>
          <p:spPr>
            <a:xfrm>
              <a:off x="5306522" y="5329250"/>
              <a:ext cx="973591" cy="486745"/>
            </a:xfrm>
            <a:custGeom>
              <a:avLst/>
              <a:gdLst>
                <a:gd name="connsiteX0" fmla="*/ 0 w 973591"/>
                <a:gd name="connsiteY0" fmla="*/ 0 h 486745"/>
                <a:gd name="connsiteX1" fmla="*/ 973591 w 973591"/>
                <a:gd name="connsiteY1" fmla="*/ 0 h 486745"/>
                <a:gd name="connsiteX2" fmla="*/ 973591 w 973591"/>
                <a:gd name="connsiteY2" fmla="*/ 486745 h 486745"/>
                <a:gd name="connsiteX3" fmla="*/ 0 w 973591"/>
                <a:gd name="connsiteY3" fmla="*/ 486745 h 486745"/>
                <a:gd name="connsiteX4" fmla="*/ 0 w 973591"/>
                <a:gd name="connsiteY4" fmla="*/ 0 h 486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3591" h="486745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b="1" kern="1200" dirty="0">
                  <a:solidFill>
                    <a:srgbClr val="595959">
                      <a:hueOff val="0"/>
                      <a:satOff val="0"/>
                      <a:lumOff val="0"/>
                      <a:alphaOff val="0"/>
                    </a:srgb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rPr>
                <a:t> </a:t>
              </a:r>
            </a:p>
          </p:txBody>
        </p:sp>
        <p:grpSp>
          <p:nvGrpSpPr>
            <p:cNvPr id="38" name="Group 8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:a16="http://schemas.microsoft.com/office/drawing/2014/main" xmlns="" id="{6078E9E7-6F42-AA41-B27E-49151C597E61}"/>
                </a:ext>
              </a:extLst>
            </p:cNvPr>
            <p:cNvGrpSpPr/>
            <p:nvPr/>
          </p:nvGrpSpPr>
          <p:grpSpPr>
            <a:xfrm>
              <a:off x="5407972" y="3693193"/>
              <a:ext cx="1744609" cy="1744787"/>
              <a:chOff x="5466028" y="3573608"/>
              <a:chExt cx="1744609" cy="1744787"/>
            </a:xfrm>
          </p:grpSpPr>
          <p:sp>
            <p:nvSpPr>
              <p:cNvPr id="55" name="Circular Arrow 18">
                <a:extLst>
                  <a:ext uri="{FF2B5EF4-FFF2-40B4-BE49-F238E27FC236}">
                    <a16:creationId xmlns:a16="http://schemas.microsoft.com/office/drawing/2014/main" xmlns="" id="{5902EFAC-1100-0B4D-B407-081ABAE3A1BA}"/>
                  </a:ext>
                </a:extLst>
              </p:cNvPr>
              <p:cNvSpPr/>
              <p:nvPr/>
            </p:nvSpPr>
            <p:spPr>
              <a:xfrm>
                <a:off x="5466028" y="3573608"/>
                <a:ext cx="1744609" cy="1744787"/>
              </a:xfrm>
              <a:prstGeom prst="circularArrow">
                <a:avLst>
                  <a:gd name="adj1" fmla="val 10980"/>
                  <a:gd name="adj2" fmla="val 1142322"/>
                  <a:gd name="adj3" fmla="val 4500000"/>
                  <a:gd name="adj4" fmla="val 13500000"/>
                  <a:gd name="adj5" fmla="val 12500"/>
                </a:avLst>
              </a:prstGeom>
              <a:solidFill>
                <a:schemeClr val="accent3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56" name="Oval 19">
                <a:extLst>
                  <a:ext uri="{FF2B5EF4-FFF2-40B4-BE49-F238E27FC236}">
                    <a16:creationId xmlns:a16="http://schemas.microsoft.com/office/drawing/2014/main" xmlns="" id="{071EED87-77EF-6F44-B9CE-7EA034B2AE80}"/>
                  </a:ext>
                </a:extLst>
              </p:cNvPr>
              <p:cNvSpPr/>
              <p:nvPr/>
            </p:nvSpPr>
            <p:spPr>
              <a:xfrm>
                <a:off x="6018081" y="4121528"/>
                <a:ext cx="584388" cy="584388"/>
              </a:xfrm>
              <a:prstGeom prst="ellipse">
                <a:avLst/>
              </a:prstGeom>
              <a:solidFill>
                <a:schemeClr val="accent3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16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3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sym typeface="inpin heiti" panose="00000500000000000000" pitchFamily="2" charset="-122"/>
                  </a:rPr>
                  <a:t>Ш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</p:grpSp>
        <p:grpSp>
          <p:nvGrpSpPr>
            <p:cNvPr id="44" name="Group 9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:a16="http://schemas.microsoft.com/office/drawing/2014/main" xmlns="" id="{EC07C967-B5E6-C74E-AD2A-BD40C8779A11}"/>
                </a:ext>
              </a:extLst>
            </p:cNvPr>
            <p:cNvGrpSpPr/>
            <p:nvPr/>
          </p:nvGrpSpPr>
          <p:grpSpPr>
            <a:xfrm>
              <a:off x="5047662" y="4811504"/>
              <a:ext cx="1498839" cy="1499563"/>
              <a:chOff x="5105718" y="4691919"/>
              <a:chExt cx="1498839" cy="1499563"/>
            </a:xfrm>
          </p:grpSpPr>
          <p:sp>
            <p:nvSpPr>
              <p:cNvPr id="53" name="Block Arc 16">
                <a:extLst>
                  <a:ext uri="{FF2B5EF4-FFF2-40B4-BE49-F238E27FC236}">
                    <a16:creationId xmlns:a16="http://schemas.microsoft.com/office/drawing/2014/main" xmlns="" id="{08140BC7-A757-D249-BBA3-C76DDE88ECC3}"/>
                  </a:ext>
                </a:extLst>
              </p:cNvPr>
              <p:cNvSpPr/>
              <p:nvPr/>
            </p:nvSpPr>
            <p:spPr>
              <a:xfrm>
                <a:off x="5105718" y="4691919"/>
                <a:ext cx="1498839" cy="1499563"/>
              </a:xfrm>
              <a:prstGeom prst="blockArc">
                <a:avLst>
                  <a:gd name="adj1" fmla="val 0"/>
                  <a:gd name="adj2" fmla="val 18900000"/>
                  <a:gd name="adj3" fmla="val 12740"/>
                </a:avLst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54" name="Oval 17">
                <a:extLst>
                  <a:ext uri="{FF2B5EF4-FFF2-40B4-BE49-F238E27FC236}">
                    <a16:creationId xmlns:a16="http://schemas.microsoft.com/office/drawing/2014/main" xmlns="" id="{86143A44-E28B-A447-93A8-496C9D0434CE}"/>
                  </a:ext>
                </a:extLst>
              </p:cNvPr>
              <p:cNvSpPr/>
              <p:nvPr/>
            </p:nvSpPr>
            <p:spPr>
              <a:xfrm>
                <a:off x="5576543" y="5163711"/>
                <a:ext cx="584388" cy="584388"/>
              </a:xfrm>
              <a:prstGeom prst="ellipse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16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3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sym typeface="inpin heiti" panose="00000500000000000000" pitchFamily="2" charset="-122"/>
                  </a:rPr>
                  <a:t>К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</p:grpSp>
        <p:grpSp>
          <p:nvGrpSpPr>
            <p:cNvPr id="47" name="Group 10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:a16="http://schemas.microsoft.com/office/drawing/2014/main" xmlns="" id="{BF41C622-7D5B-1F47-A66C-11A27984D68B}"/>
                </a:ext>
              </a:extLst>
            </p:cNvPr>
            <p:cNvGrpSpPr/>
            <p:nvPr/>
          </p:nvGrpSpPr>
          <p:grpSpPr>
            <a:xfrm>
              <a:off x="4923304" y="2686852"/>
              <a:ext cx="1744609" cy="1744787"/>
              <a:chOff x="4981360" y="2567267"/>
              <a:chExt cx="1744609" cy="1744787"/>
            </a:xfrm>
          </p:grpSpPr>
          <p:sp>
            <p:nvSpPr>
              <p:cNvPr id="51" name="Shape 50">
                <a:extLst>
                  <a:ext uri="{FF2B5EF4-FFF2-40B4-BE49-F238E27FC236}">
                    <a16:creationId xmlns:a16="http://schemas.microsoft.com/office/drawing/2014/main" xmlns="" id="{E6D6344C-31DC-3946-8046-46F889444BA7}"/>
                  </a:ext>
                </a:extLst>
              </p:cNvPr>
              <p:cNvSpPr/>
              <p:nvPr/>
            </p:nvSpPr>
            <p:spPr>
              <a:xfrm>
                <a:off x="4981360" y="2567267"/>
                <a:ext cx="1744609" cy="1744787"/>
              </a:xfrm>
              <a:prstGeom prst="leftCircularArrow">
                <a:avLst>
                  <a:gd name="adj1" fmla="val 10980"/>
                  <a:gd name="adj2" fmla="val 1142322"/>
                  <a:gd name="adj3" fmla="val 6300000"/>
                  <a:gd name="adj4" fmla="val 18900000"/>
                  <a:gd name="adj5" fmla="val 12500"/>
                </a:avLst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52" name="Oval 15">
                <a:extLst>
                  <a:ext uri="{FF2B5EF4-FFF2-40B4-BE49-F238E27FC236}">
                    <a16:creationId xmlns:a16="http://schemas.microsoft.com/office/drawing/2014/main" xmlns="" id="{2BAE6471-CFF3-B945-8CF5-5C02EB1795E7}"/>
                  </a:ext>
                </a:extLst>
              </p:cNvPr>
              <p:cNvSpPr/>
              <p:nvPr/>
            </p:nvSpPr>
            <p:spPr>
              <a:xfrm>
                <a:off x="5576543" y="3163803"/>
                <a:ext cx="584388" cy="584388"/>
              </a:xfrm>
              <a:prstGeom prst="ellipse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16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d-ID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sym typeface="inpin heiti" panose="00000500000000000000" pitchFamily="2" charset="-122"/>
                  </a:rPr>
                  <a:t>B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</p:grpSp>
        <p:grpSp>
          <p:nvGrpSpPr>
            <p:cNvPr id="48" name="Group 11"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>
              <a:extLst>
                <a:ext uri="{FF2B5EF4-FFF2-40B4-BE49-F238E27FC236}">
                  <a16:creationId xmlns:a16="http://schemas.microsoft.com/office/drawing/2014/main" xmlns="" id="{163EDCB4-DCC1-3045-92AB-BF51E47552F4}"/>
                </a:ext>
              </a:extLst>
            </p:cNvPr>
            <p:cNvGrpSpPr/>
            <p:nvPr/>
          </p:nvGrpSpPr>
          <p:grpSpPr>
            <a:xfrm>
              <a:off x="5407972" y="1684213"/>
              <a:ext cx="1744609" cy="1744787"/>
              <a:chOff x="5466028" y="1564628"/>
              <a:chExt cx="1744609" cy="1744787"/>
            </a:xfrm>
          </p:grpSpPr>
          <p:sp>
            <p:nvSpPr>
              <p:cNvPr id="49" name="Circular Arrow 12">
                <a:extLst>
                  <a:ext uri="{FF2B5EF4-FFF2-40B4-BE49-F238E27FC236}">
                    <a16:creationId xmlns:a16="http://schemas.microsoft.com/office/drawing/2014/main" xmlns="" id="{83C2A2E4-05E2-EB4D-8DD5-4DC8E18C862B}"/>
                  </a:ext>
                </a:extLst>
              </p:cNvPr>
              <p:cNvSpPr/>
              <p:nvPr/>
            </p:nvSpPr>
            <p:spPr>
              <a:xfrm>
                <a:off x="5466028" y="1564628"/>
                <a:ext cx="1744609" cy="1744787"/>
              </a:xfrm>
              <a:prstGeom prst="circularArrow">
                <a:avLst>
                  <a:gd name="adj1" fmla="val 10980"/>
                  <a:gd name="adj2" fmla="val 1142322"/>
                  <a:gd name="adj3" fmla="val 4500000"/>
                  <a:gd name="adj4" fmla="val 10800000"/>
                  <a:gd name="adj5" fmla="val 12500"/>
                </a:avLst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CN" altLang="en-US"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50" name="Oval 13">
                <a:extLst>
                  <a:ext uri="{FF2B5EF4-FFF2-40B4-BE49-F238E27FC236}">
                    <a16:creationId xmlns:a16="http://schemas.microsoft.com/office/drawing/2014/main" xmlns="" id="{C595AE00-7FD9-3E42-893F-83785B60F62B}"/>
                  </a:ext>
                </a:extLst>
              </p:cNvPr>
              <p:cNvSpPr/>
              <p:nvPr/>
            </p:nvSpPr>
            <p:spPr>
              <a:xfrm>
                <a:off x="6050549" y="2147096"/>
                <a:ext cx="584389" cy="584388"/>
              </a:xfrm>
              <a:prstGeom prst="ellipse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3716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</p:grpSp>
      </p:grpSp>
      <p:sp>
        <p:nvSpPr>
          <p:cNvPr id="6" name="Прямоугольник 5"/>
          <p:cNvSpPr/>
          <p:nvPr/>
        </p:nvSpPr>
        <p:spPr>
          <a:xfrm>
            <a:off x="3318217" y="1360041"/>
            <a:ext cx="13612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bg1">
                      <a:alpha val="6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ПЛАН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bg1">
                    <a:alpha val="6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25859" y="175280"/>
            <a:ext cx="1962499" cy="429849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58" name="Рисунок 5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109181" y="-6336"/>
            <a:ext cx="655093" cy="646800"/>
          </a:xfrm>
          <a:prstGeom prst="rect">
            <a:avLst/>
          </a:prstGeom>
        </p:spPr>
      </p:pic>
      <p:sp>
        <p:nvSpPr>
          <p:cNvPr id="59" name="Прямоугольник 58"/>
          <p:cNvSpPr/>
          <p:nvPr/>
        </p:nvSpPr>
        <p:spPr>
          <a:xfrm>
            <a:off x="629960" y="205019"/>
            <a:ext cx="18681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НАПРИМЕР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5232693" y="5898503"/>
            <a:ext cx="3764337" cy="772588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pic>
        <p:nvPicPr>
          <p:cNvPr id="61" name="Рисунок 6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4599991" y="5756754"/>
            <a:ext cx="804521" cy="794337"/>
          </a:xfrm>
          <a:prstGeom prst="rect">
            <a:avLst/>
          </a:prstGeom>
        </p:spPr>
      </p:pic>
      <p:sp>
        <p:nvSpPr>
          <p:cNvPr id="62" name="Прямоугольник 61"/>
          <p:cNvSpPr/>
          <p:nvPr/>
        </p:nvSpPr>
        <p:spPr>
          <a:xfrm>
            <a:off x="5067589" y="6069353"/>
            <a:ext cx="38870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sz="1800" b="1" dirty="0">
                <a:solidFill>
                  <a:srgbClr val="C00000"/>
                </a:solidFill>
              </a:rPr>
              <a:t>Что получим в </a:t>
            </a:r>
            <a:r>
              <a:rPr lang="ru-RU" sz="1800" b="1" dirty="0" smtClean="0">
                <a:solidFill>
                  <a:srgbClr val="C00000"/>
                </a:solidFill>
              </a:rPr>
              <a:t>результате?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432" y="88755"/>
            <a:ext cx="6449510" cy="4267425"/>
          </a:xfrm>
          <a:prstGeom prst="rect">
            <a:avLst/>
          </a:prstGeom>
        </p:spPr>
      </p:pic>
      <p:pic>
        <p:nvPicPr>
          <p:cNvPr id="72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1" y="904977"/>
            <a:ext cx="9729304" cy="595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8" b="67040"/>
          <a:stretch/>
        </p:blipFill>
        <p:spPr bwMode="auto">
          <a:xfrm>
            <a:off x="4431221" y="977368"/>
            <a:ext cx="4589721" cy="32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775981"/>
              </p:ext>
            </p:extLst>
          </p:nvPr>
        </p:nvGraphicFramePr>
        <p:xfrm>
          <a:off x="342075" y="1277308"/>
          <a:ext cx="8447083" cy="5091680"/>
        </p:xfrm>
        <a:graphic>
          <a:graphicData uri="http://schemas.openxmlformats.org/drawingml/2006/table">
            <a:tbl>
              <a:tblPr firstRow="1" firstCol="1" bandRow="1"/>
              <a:tblGrid>
                <a:gridCol w="453210"/>
                <a:gridCol w="2349644"/>
                <a:gridCol w="1932495"/>
                <a:gridCol w="1650922"/>
                <a:gridCol w="1014249"/>
                <a:gridCol w="1046563"/>
              </a:tblGrid>
              <a:tr h="1026599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Административный плановый контроль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Административный регулирующий контроль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5959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Цели контроля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Приглашение на урок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Цели контроля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3404">
                <a:tc>
                  <a:txBody>
                    <a:bodyPr/>
                    <a:lstStyle/>
                    <a:p>
                      <a:pPr marL="71755" marR="71755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  <a:tabLst>
                          <a:tab pos="274955" algn="l"/>
                        </a:tabLst>
                      </a:pPr>
                      <a:r>
                        <a:rPr lang="ru-RU" sz="1400" b="1" dirty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Проанализировать качество преподавания  предмета математики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  <a:tabLst>
                          <a:tab pos="274955" algn="l"/>
                        </a:tabLst>
                      </a:pPr>
                      <a:r>
                        <a:rPr lang="ru-RU" sz="1400" b="1" dirty="0">
                          <a:solidFill>
                            <a:srgbClr val="984806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 уроков на наличие исследовательской составляющей, дифференцирование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  <a:tabLst>
                          <a:tab pos="274955" algn="l"/>
                        </a:tabLst>
                      </a:pPr>
                      <a:r>
                        <a:rPr lang="ru-RU" sz="1400" b="1" dirty="0">
                          <a:solidFill>
                            <a:srgbClr val="4F622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 работы с учащимися с ООП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Нургалиева Э.Б.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Кондраева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Г.С.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Павлюченко В.И.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Скилевая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Е.В.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Авраменко И.В.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Дудко Т.А.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Педагог, урок, тема, дата (при желании уточнить урок открытый или обычный)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685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Осуществляется</a:t>
                      </a:r>
                      <a:r>
                        <a:rPr lang="ru-RU" sz="1200" spc="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директором</a:t>
                      </a:r>
                      <a:r>
                        <a:rPr lang="ru-RU" sz="1200" spc="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его</a:t>
                      </a:r>
                      <a:r>
                        <a:rPr lang="ru-RU" sz="1200" spc="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заместителями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появлении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200" spc="-28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предусмотренных</a:t>
                      </a: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планом</a:t>
                      </a: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проблем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685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 может внести информацию, по которой ему необходима помощь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3" name="Прямоугольник 42"/>
          <p:cNvSpPr/>
          <p:nvPr/>
        </p:nvSpPr>
        <p:spPr>
          <a:xfrm>
            <a:off x="347070" y="289241"/>
            <a:ext cx="1775851" cy="625159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0" y="118935"/>
            <a:ext cx="796121" cy="786042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56141" y="470243"/>
            <a:ext cx="2515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НАПРИМЕР</a:t>
            </a:r>
          </a:p>
        </p:txBody>
      </p:sp>
      <p:pic>
        <p:nvPicPr>
          <p:cNvPr id="10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404" y="1310243"/>
            <a:ext cx="2484402" cy="581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6024" y="1310243"/>
            <a:ext cx="4107976" cy="581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D:\Документы - Teacher-01\Мои рисунки\700_FO44636692_b5e3a5bcc3536fb1a66592131fa81e8b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27682" y="4039737"/>
            <a:ext cx="1706634" cy="21332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75460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432" y="88755"/>
            <a:ext cx="6449510" cy="4267425"/>
          </a:xfrm>
          <a:prstGeom prst="rect">
            <a:avLst/>
          </a:prstGeom>
        </p:spPr>
      </p:pic>
      <p:pic>
        <p:nvPicPr>
          <p:cNvPr id="72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1" y="904977"/>
            <a:ext cx="9729304" cy="595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8" b="67040"/>
          <a:stretch/>
        </p:blipFill>
        <p:spPr bwMode="auto">
          <a:xfrm>
            <a:off x="4431221" y="977368"/>
            <a:ext cx="4589721" cy="32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775981"/>
              </p:ext>
            </p:extLst>
          </p:nvPr>
        </p:nvGraphicFramePr>
        <p:xfrm>
          <a:off x="342075" y="1277308"/>
          <a:ext cx="8447083" cy="5091680"/>
        </p:xfrm>
        <a:graphic>
          <a:graphicData uri="http://schemas.openxmlformats.org/drawingml/2006/table">
            <a:tbl>
              <a:tblPr firstRow="1" firstCol="1" bandRow="1"/>
              <a:tblGrid>
                <a:gridCol w="453210"/>
                <a:gridCol w="2349644"/>
                <a:gridCol w="1932495"/>
                <a:gridCol w="1650922"/>
                <a:gridCol w="1014249"/>
                <a:gridCol w="1046563"/>
              </a:tblGrid>
              <a:tr h="1026599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Административный плановый контроль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Административный регулирующий контроль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5959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Цели контроля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Приглашение на урок</a:t>
                      </a:r>
                      <a:endParaRPr lang="ru-RU" sz="1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Цели контроля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3404">
                <a:tc>
                  <a:txBody>
                    <a:bodyPr/>
                    <a:lstStyle/>
                    <a:p>
                      <a:pPr marL="71755" marR="71755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  <a:tabLst>
                          <a:tab pos="274955" algn="l"/>
                        </a:tabLst>
                      </a:pPr>
                      <a:r>
                        <a:rPr lang="ru-RU" sz="1400" b="1" dirty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Проанализировать качество преподавания  предмета математики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  <a:tabLst>
                          <a:tab pos="274955" algn="l"/>
                        </a:tabLst>
                      </a:pPr>
                      <a:r>
                        <a:rPr lang="ru-RU" sz="1400" b="1" dirty="0">
                          <a:solidFill>
                            <a:srgbClr val="984806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 уроков на наличие исследовательской составляющей, дифференцирование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  <a:tabLst>
                          <a:tab pos="274955" algn="l"/>
                        </a:tabLst>
                      </a:pPr>
                      <a:r>
                        <a:rPr lang="ru-RU" sz="1400" b="1" dirty="0">
                          <a:solidFill>
                            <a:srgbClr val="4F622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 работы с учащимися с ООП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Нургалиева Э.Б.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Кондраева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Г.С.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Павлюченко В.И.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Скилевая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Е.В.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Авраменко И.В.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Дудко Т.А.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Педагог, урок, тема, дата (при желании уточнить урок открытый или обычный)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685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Осуществляется</a:t>
                      </a:r>
                      <a:r>
                        <a:rPr lang="ru-RU" sz="1200" spc="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директором</a:t>
                      </a:r>
                      <a:r>
                        <a:rPr lang="ru-RU" sz="1200" spc="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его</a:t>
                      </a:r>
                      <a:r>
                        <a:rPr lang="ru-RU" sz="1200" spc="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заместителями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появлении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200" spc="-28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предусмотренных</a:t>
                      </a: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планом</a:t>
                      </a: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проблем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685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 может внести информацию, по которой ему необходима помощь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3" name="Прямоугольник 42"/>
          <p:cNvSpPr/>
          <p:nvPr/>
        </p:nvSpPr>
        <p:spPr>
          <a:xfrm>
            <a:off x="347070" y="289241"/>
            <a:ext cx="1775851" cy="625159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0" y="118935"/>
            <a:ext cx="796121" cy="786042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56141" y="470243"/>
            <a:ext cx="2515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НАПРИМЕР</a:t>
            </a:r>
          </a:p>
        </p:txBody>
      </p:sp>
      <p:pic>
        <p:nvPicPr>
          <p:cNvPr id="10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404" y="1201003"/>
            <a:ext cx="2484402" cy="5923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Документы - Teacher-01\Мои рисунки\700_FO44636692_b5e3a5bcc3536fb1a66592131fa81e8b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93193" y="2524837"/>
            <a:ext cx="2023260" cy="25290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75460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pic>
        <p:nvPicPr>
          <p:cNvPr id="18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90" y="791570"/>
            <a:ext cx="9086000" cy="5759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92" b="67040"/>
          <a:stretch/>
        </p:blipFill>
        <p:spPr bwMode="auto">
          <a:xfrm>
            <a:off x="5418160" y="2043418"/>
            <a:ext cx="3296321" cy="30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573207" y="735920"/>
            <a:ext cx="7983939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62706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16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Вопрос планирования, организации и проведения ВШК – один из наиболее сложных в системе работы администратора, предусматривающий четкое понимание как самим администратором, </a:t>
            </a:r>
            <a:r>
              <a:rPr lang="ru-RU" sz="1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так и членами педагогического коллектива </a:t>
            </a:r>
            <a:endParaRPr lang="ru-RU" sz="16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целесообразности</a:t>
            </a:r>
            <a:r>
              <a:rPr lang="ru-RU" sz="16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системности</a:t>
            </a:r>
            <a:r>
              <a:rPr lang="ru-RU" sz="16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рациональности </a:t>
            </a:r>
            <a:r>
              <a:rPr lang="ru-RU" sz="16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проведения тех ли иных </a:t>
            </a:r>
            <a:r>
              <a:rPr lang="ru-RU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контролирующих </a:t>
            </a:r>
            <a:r>
              <a:rPr lang="ru-RU" sz="16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мероприятий, а также </a:t>
            </a:r>
            <a:r>
              <a:rPr lang="ru-RU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endParaRPr lang="ru-RU" sz="1600" b="1" dirty="0" smtClean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обязательный </a:t>
            </a:r>
            <a:r>
              <a:rPr lang="ru-RU" sz="16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учет требований соблюдения </a:t>
            </a:r>
            <a:r>
              <a:rPr lang="ru-RU" sz="1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психологического комфорта в коллективе школы</a:t>
            </a:r>
            <a:r>
              <a:rPr lang="ru-RU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endParaRPr lang="ru-RU" sz="16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/>
              <a:t>            </a:t>
            </a: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 деятельности учителя персональный контроль важен как средство </a:t>
            </a:r>
            <a:r>
              <a:rPr lang="kk-KZ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самоуправления педагога, стимулирующего фактора в его профессиональном </a:t>
            </a: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становлении</a:t>
            </a:r>
            <a:r>
              <a:rPr lang="kk-KZ" sz="1600" dirty="0" smtClean="0"/>
              <a:t> </a:t>
            </a: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(ситуация самостоятельного выбора и исключения неожиданности)</a:t>
            </a:r>
          </a:p>
          <a:p>
            <a:endParaRPr lang="ru-RU" sz="1600" dirty="0" smtClean="0"/>
          </a:p>
          <a:p>
            <a:r>
              <a:rPr lang="kk-KZ" sz="1600" dirty="0" smtClean="0"/>
              <a:t>           </a:t>
            </a: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Педагог постарается показать что у него ПОЛУЧАЕТСЯ или он ДУМАЕТ ЧТО ПОЛУЧАЕТСЯ. (проверяющий исключает эфект неожиданности. Не та тема, не тот день, не тот урок по счету, не тот класс!!!)</a:t>
            </a:r>
          </a:p>
          <a:p>
            <a:endParaRPr lang="ru-RU" sz="1600" b="1" dirty="0" smtClean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/>
              <a:t>           </a:t>
            </a: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КОНТРОЛИРУЮЩИЙ получит более полную картину профессиональных компетенций педагога, определит направление </a:t>
            </a:r>
            <a:r>
              <a:rPr lang="kk-KZ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МЕТОДИЧЕСКОЙ ПОМОЩИ   </a:t>
            </a:r>
            <a:r>
              <a:rPr lang="kk-KZ" sz="1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или запланирует     </a:t>
            </a:r>
            <a:r>
              <a:rPr lang="kk-KZ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изучения ППО.</a:t>
            </a:r>
            <a:endParaRPr lang="ru-RU" sz="16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31813" fontAlgn="base">
              <a:spcBef>
                <a:spcPct val="0"/>
              </a:spcBef>
              <a:spcAft>
                <a:spcPct val="0"/>
              </a:spcAft>
              <a:buClrTx/>
            </a:pPr>
            <a:endParaRPr lang="ru-RU" sz="16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0627" y="2156346"/>
            <a:ext cx="46540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49514" y="261753"/>
            <a:ext cx="2957961" cy="529817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1"/>
            <a:ext cx="926123" cy="914400"/>
          </a:xfrm>
          <a:prstGeom prst="rect">
            <a:avLst/>
          </a:prstGeom>
        </p:spPr>
      </p:pic>
      <p:pic>
        <p:nvPicPr>
          <p:cNvPr id="12" name="Рисунок 11" descr="Без названия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8115" y="259308"/>
            <a:ext cx="717812" cy="477671"/>
          </a:xfrm>
          <a:prstGeom prst="rect">
            <a:avLst/>
          </a:prstGeom>
        </p:spPr>
      </p:pic>
      <p:pic>
        <p:nvPicPr>
          <p:cNvPr id="14" name="Рисунок 13" descr="Без названия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03081" y="272955"/>
            <a:ext cx="717812" cy="477671"/>
          </a:xfrm>
          <a:prstGeom prst="rect">
            <a:avLst/>
          </a:prstGeom>
        </p:spPr>
      </p:pic>
      <p:pic>
        <p:nvPicPr>
          <p:cNvPr id="15" name="Рисунок 14" descr="Без названия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48992" y="286604"/>
            <a:ext cx="717812" cy="477671"/>
          </a:xfrm>
          <a:prstGeom prst="rect">
            <a:avLst/>
          </a:prstGeom>
        </p:spPr>
      </p:pic>
      <p:pic>
        <p:nvPicPr>
          <p:cNvPr id="16" name="Рисунок 15" descr="Без названия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53958" y="272956"/>
            <a:ext cx="717812" cy="477671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777922" y="2920621"/>
            <a:ext cx="46540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91570" y="3916908"/>
            <a:ext cx="46540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05218" y="4926842"/>
            <a:ext cx="46540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432" y="88755"/>
            <a:ext cx="6449510" cy="4267425"/>
          </a:xfrm>
          <a:prstGeom prst="rect">
            <a:avLst/>
          </a:prstGeom>
        </p:spPr>
      </p:pic>
      <p:pic>
        <p:nvPicPr>
          <p:cNvPr id="72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1" y="904977"/>
            <a:ext cx="9729304" cy="595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8" b="67040"/>
          <a:stretch/>
        </p:blipFill>
        <p:spPr bwMode="auto">
          <a:xfrm>
            <a:off x="4431221" y="977368"/>
            <a:ext cx="4589721" cy="32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775981"/>
              </p:ext>
            </p:extLst>
          </p:nvPr>
        </p:nvGraphicFramePr>
        <p:xfrm>
          <a:off x="342075" y="1277308"/>
          <a:ext cx="8447083" cy="5407148"/>
        </p:xfrm>
        <a:graphic>
          <a:graphicData uri="http://schemas.openxmlformats.org/drawingml/2006/table">
            <a:tbl>
              <a:tblPr firstRow="1" firstCol="1" bandRow="1"/>
              <a:tblGrid>
                <a:gridCol w="453210"/>
                <a:gridCol w="2349644"/>
                <a:gridCol w="1932495"/>
                <a:gridCol w="1650922"/>
                <a:gridCol w="1014249"/>
                <a:gridCol w="1046563"/>
              </a:tblGrid>
              <a:tr h="1026599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Административный плановый контроль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Административный регулирующий 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контроль (оперативный)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595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Цели контроля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Приглашение на урок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Цели контроля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3404">
                <a:tc>
                  <a:txBody>
                    <a:bodyPr/>
                    <a:lstStyle/>
                    <a:p>
                      <a:pPr marL="71755" marR="71755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  <a:tabLst>
                          <a:tab pos="274955" algn="l"/>
                        </a:tabLst>
                      </a:pPr>
                      <a:r>
                        <a:rPr lang="ru-RU" sz="1400" b="1" dirty="0">
                          <a:solidFill>
                            <a:srgbClr val="0F243E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Проанализировать качество преподавания  предмета математики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  <a:tabLst>
                          <a:tab pos="274955" algn="l"/>
                        </a:tabLst>
                      </a:pPr>
                      <a:r>
                        <a:rPr lang="ru-RU" sz="1400" b="1" dirty="0">
                          <a:solidFill>
                            <a:srgbClr val="984806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 уроков на наличие исследовательской составляющей, дифференцирование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+mj-lt"/>
                        <a:buAutoNum type="arabicPeriod"/>
                        <a:tabLst>
                          <a:tab pos="274955" algn="l"/>
                        </a:tabLst>
                      </a:pPr>
                      <a:r>
                        <a:rPr lang="ru-RU" sz="1400" b="1" dirty="0">
                          <a:solidFill>
                            <a:srgbClr val="4F622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 работы с учащимися с ООП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Нургалиева Э.Б.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Кондраева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Г.С.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Павлюченко В.И.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Скилевая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Е.В.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Авраменко И.В.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Дудко Т.А.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Педагог, урок, тема, дата (при желании уточнить урок открытый или обычный)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685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Осуществляется</a:t>
                      </a:r>
                      <a:r>
                        <a:rPr lang="ru-RU" sz="1200" spc="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директором</a:t>
                      </a:r>
                      <a:r>
                        <a:rPr lang="ru-RU" sz="1200" spc="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его</a:t>
                      </a:r>
                      <a:r>
                        <a:rPr lang="ru-RU" sz="1200" spc="1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заместителями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появлении</a:t>
                      </a:r>
                      <a:r>
                        <a:rPr lang="ru-RU" sz="1200" spc="1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200" spc="-28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предусмотренных</a:t>
                      </a: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планом</a:t>
                      </a: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проблем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36855" algn="l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 может внести информацию, по которой ему необходима помощь 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388" marR="57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3" name="Прямоугольник 42"/>
          <p:cNvSpPr/>
          <p:nvPr/>
        </p:nvSpPr>
        <p:spPr>
          <a:xfrm>
            <a:off x="347070" y="289241"/>
            <a:ext cx="1775851" cy="625159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0" y="118935"/>
            <a:ext cx="796121" cy="786042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724882" y="374709"/>
            <a:ext cx="13632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НАПРИМЕР</a:t>
            </a:r>
          </a:p>
        </p:txBody>
      </p:sp>
    </p:spTree>
    <p:extLst>
      <p:ext uri="{BB962C8B-B14F-4D97-AF65-F5344CB8AC3E}">
        <p14:creationId xmlns:p14="http://schemas.microsoft.com/office/powerpoint/2010/main" val="11775460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432" y="88755"/>
            <a:ext cx="6449510" cy="4267425"/>
          </a:xfrm>
          <a:prstGeom prst="rect">
            <a:avLst/>
          </a:prstGeom>
        </p:spPr>
      </p:pic>
      <p:pic>
        <p:nvPicPr>
          <p:cNvPr id="72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1" y="1651379"/>
            <a:ext cx="9729304" cy="520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82137" y="1880941"/>
            <a:ext cx="824324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/>
            <a:r>
              <a:rPr lang="ru-RU" sz="1600" dirty="0"/>
              <a:t>ЦИТАТА ИЗ </a:t>
            </a:r>
            <a:r>
              <a:rPr lang="ru-RU" sz="1600" b="1" dirty="0"/>
              <a:t>МЕТОДИЧЕСКИХ  РЕКОМЕНДАЦИЙ </a:t>
            </a:r>
            <a:r>
              <a:rPr lang="ru-RU" sz="1600" dirty="0"/>
              <a:t>ПО ОРГАНИЗАЦИИ ВНУТРИШКОЛЬНОГО </a:t>
            </a:r>
            <a:r>
              <a:rPr lang="ru-RU" sz="1600" dirty="0" smtClean="0"/>
              <a:t>КОНТРОЛЯ «В </a:t>
            </a:r>
            <a:r>
              <a:rPr lang="ru-RU" sz="1600" dirty="0"/>
              <a:t>современных условиях</a:t>
            </a:r>
            <a:r>
              <a:rPr lang="ru-RU" sz="1600" b="1" dirty="0"/>
              <a:t> слишком частый и сплошной контроль должен быть заменен риск-ориентированным подходом, где контроль не является самоцелью образовательной организации, а служит системной деятельностью администрации по обеспечению обучающихся качеством образования и защите законных прав и интересов участников образовательных </a:t>
            </a:r>
            <a:r>
              <a:rPr lang="ru-RU" sz="1600" b="1" dirty="0" smtClean="0"/>
              <a:t>отношений…»</a:t>
            </a:r>
          </a:p>
          <a:p>
            <a:endParaRPr lang="ru-RU" sz="1600" dirty="0"/>
          </a:p>
          <a:p>
            <a:pPr indent="531813"/>
            <a:r>
              <a:rPr lang="ru-RU" sz="1600" dirty="0"/>
              <a:t>Опираясь на программу развития школы, учитывая риски и выявленные проблемы, а также взяв во внимание функционал каждого из администраторов МОЖНО ОБОЗНАЧИТЬ ОДНУ ЗАДАЧУ, решение которой  позволит </a:t>
            </a:r>
            <a:r>
              <a:rPr lang="ru-RU" sz="1600" dirty="0" smtClean="0"/>
              <a:t>нам:</a:t>
            </a:r>
            <a:endParaRPr lang="ru-RU" sz="1600" dirty="0"/>
          </a:p>
          <a:p>
            <a:pPr lvl="0"/>
            <a:r>
              <a:rPr lang="ru-RU" sz="1600" dirty="0" smtClean="0"/>
              <a:t>-  Полно </a:t>
            </a:r>
            <a:r>
              <a:rPr lang="ru-RU" sz="1600" dirty="0"/>
              <a:t>представить цель контроля</a:t>
            </a:r>
          </a:p>
          <a:p>
            <a:pPr lvl="0"/>
            <a:r>
              <a:rPr lang="ru-RU" sz="1600" dirty="0" smtClean="0"/>
              <a:t>-  Более </a:t>
            </a:r>
            <a:r>
              <a:rPr lang="ru-RU" sz="1600" dirty="0"/>
              <a:t>детально расписать объект контроля</a:t>
            </a:r>
          </a:p>
          <a:p>
            <a:pPr lvl="0"/>
            <a:r>
              <a:rPr lang="ru-RU" sz="1600" dirty="0" smtClean="0"/>
              <a:t>-  Быстро </a:t>
            </a:r>
            <a:r>
              <a:rPr lang="ru-RU" sz="1600" dirty="0"/>
              <a:t>и легко сформировать анализ</a:t>
            </a:r>
          </a:p>
          <a:p>
            <a:r>
              <a:rPr lang="ru-RU" sz="1600" dirty="0"/>
              <a:t> </a:t>
            </a:r>
          </a:p>
          <a:p>
            <a:r>
              <a:rPr lang="ru-RU" sz="1600" dirty="0"/>
              <a:t>Это ЛИСТ НАБЛЮДЕНИЯ </a:t>
            </a:r>
            <a:r>
              <a:rPr lang="ru-RU" sz="1600" dirty="0" smtClean="0"/>
              <a:t>урока соответствующий конкретной цели контроля. 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7070" y="289241"/>
            <a:ext cx="3665372" cy="529625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56141" y="-103780"/>
            <a:ext cx="796121" cy="786042"/>
          </a:xfrm>
          <a:prstGeom prst="rect">
            <a:avLst/>
          </a:prstGeom>
        </p:spPr>
      </p:pic>
      <p:pic>
        <p:nvPicPr>
          <p:cNvPr id="8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92" b="67040"/>
          <a:stretch/>
        </p:blipFill>
        <p:spPr bwMode="auto">
          <a:xfrm>
            <a:off x="5628600" y="3429000"/>
            <a:ext cx="3296321" cy="30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96" b="35938"/>
          <a:stretch/>
        </p:blipFill>
        <p:spPr bwMode="auto">
          <a:xfrm>
            <a:off x="5514660" y="5189646"/>
            <a:ext cx="3410261" cy="297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724882" y="374709"/>
            <a:ext cx="31783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/>
              <a:t>ЛИСТ НАБЛЮДЕНИЯ урока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1775460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3" y="261753"/>
            <a:ext cx="4418271" cy="1147514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pic>
        <p:nvPicPr>
          <p:cNvPr id="18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8" y="1659945"/>
            <a:ext cx="8553736" cy="4595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92" b="67040"/>
          <a:stretch/>
        </p:blipFill>
        <p:spPr bwMode="auto">
          <a:xfrm>
            <a:off x="5090613" y="1749218"/>
            <a:ext cx="3296321" cy="30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791571" y="1960739"/>
            <a:ext cx="679658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62706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20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Вопрос планирования, организации и проведения ВШК – один из наиболее сложных в системе работы администратора, предусматривающий четкое понимание как самим администратором, </a:t>
            </a:r>
            <a:r>
              <a:rPr lang="ru-RU" sz="2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так и членами педагогического коллектива </a:t>
            </a:r>
            <a:endParaRPr lang="ru-RU" sz="20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3181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2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целесообразности</a:t>
            </a:r>
            <a:r>
              <a:rPr lang="ru-RU" sz="20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b="1" dirty="0" smtClean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3181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2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системности</a:t>
            </a:r>
            <a:r>
              <a:rPr lang="ru-RU" sz="20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b="1" dirty="0" smtClean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2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рациональности </a:t>
            </a:r>
            <a:r>
              <a:rPr lang="ru-RU" sz="20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проведения тех ли иных </a:t>
            </a:r>
            <a:r>
              <a:rPr lang="ru-RU" sz="2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контролирующих </a:t>
            </a:r>
            <a:r>
              <a:rPr lang="ru-RU" sz="20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мероприятий, а также обязательный учет требований соблюдения </a:t>
            </a:r>
            <a:r>
              <a:rPr lang="ru-RU" sz="2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психологического комфорта в коллективе школы</a:t>
            </a: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9152" y="357216"/>
            <a:ext cx="41614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sz="1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«Практические аспекты </a:t>
            </a:r>
            <a:r>
              <a:rPr lang="ru-RU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моделирования графика </a:t>
            </a:r>
            <a:r>
              <a:rPr lang="ru-RU" sz="1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посещения уроков в рамках ВШК</a:t>
            </a:r>
            <a:r>
              <a:rPr lang="ru-RU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sz="1200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3" y="261753"/>
            <a:ext cx="4418271" cy="1147514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pic>
        <p:nvPicPr>
          <p:cNvPr id="18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67" y="2317264"/>
            <a:ext cx="4058145" cy="249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61" y="2317264"/>
            <a:ext cx="4816900" cy="3012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96" b="35938"/>
          <a:stretch/>
        </p:blipFill>
        <p:spPr bwMode="auto">
          <a:xfrm>
            <a:off x="916839" y="2391855"/>
            <a:ext cx="3410261" cy="297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650836" y="2727739"/>
            <a:ext cx="323877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2000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менно </a:t>
            </a:r>
            <a:r>
              <a:rPr lang="ru-RU" sz="2000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контроль является тем инструментарием, который позволяет школе </a:t>
            </a:r>
            <a:r>
              <a:rPr lang="ru-RU" sz="2000" b="1" dirty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двигаться в нужном направлении. </a:t>
            </a: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4563715" y="2741814"/>
            <a:ext cx="3966135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</a:rPr>
              <a:t>К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качество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креативность, команда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О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оптимизм,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оценка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Н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надежда,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нормы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надежность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Т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труд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толерантность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Р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рациональность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О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организация, ответственность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1600" b="1" dirty="0">
                <a:solidFill>
                  <a:srgbClr val="C00000"/>
                </a:solidFill>
              </a:rPr>
              <a:t>Л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лидерство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любовь                              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Ь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29152" y="357216"/>
            <a:ext cx="41614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sz="1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«Практические аспекты </a:t>
            </a:r>
            <a:r>
              <a:rPr lang="ru-RU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моделирования графика </a:t>
            </a:r>
            <a:r>
              <a:rPr lang="ru-RU" sz="1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посещения уроков в рамках ВШК</a:t>
            </a:r>
            <a:r>
              <a:rPr lang="ru-RU" sz="1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sz="1200" b="1" dirty="0">
              <a:solidFill>
                <a:srgbClr val="A50021"/>
              </a:solidFill>
            </a:endParaRPr>
          </a:p>
        </p:txBody>
      </p:sp>
      <p:pic>
        <p:nvPicPr>
          <p:cNvPr id="14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92" b="67040"/>
          <a:stretch/>
        </p:blipFill>
        <p:spPr bwMode="auto">
          <a:xfrm>
            <a:off x="5505770" y="2394109"/>
            <a:ext cx="3296321" cy="30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870697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64" y="73800"/>
            <a:ext cx="8757791" cy="6614078"/>
          </a:xfrm>
          <a:prstGeom prst="rect">
            <a:avLst/>
          </a:prstGeom>
        </p:spPr>
      </p:pic>
      <p:sp>
        <p:nvSpPr>
          <p:cNvPr id="29" name="Прямоугольник 28"/>
          <p:cNvSpPr/>
          <p:nvPr/>
        </p:nvSpPr>
        <p:spPr>
          <a:xfrm>
            <a:off x="5293239" y="1392642"/>
            <a:ext cx="21451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Добро пожаловать на PowerPointBase.com!</a:t>
            </a:r>
            <a:endParaRPr lang="ru-RU" sz="1600" dirty="0"/>
          </a:p>
        </p:txBody>
      </p:sp>
      <p:pic>
        <p:nvPicPr>
          <p:cNvPr id="24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70" y="1977417"/>
            <a:ext cx="9110524" cy="1910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800132" y="199501"/>
            <a:ext cx="7989026" cy="1661878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sp>
        <p:nvSpPr>
          <p:cNvPr id="18" name="TextBox 17"/>
          <p:cNvSpPr txBox="1"/>
          <p:nvPr/>
        </p:nvSpPr>
        <p:spPr>
          <a:xfrm>
            <a:off x="477095" y="1991720"/>
            <a:ext cx="8148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Административный плановый контроль Осуществляется директором, его заместителями, руководителями МО </a:t>
            </a:r>
            <a:r>
              <a:rPr lang="ru-RU" b="1" dirty="0"/>
              <a:t>в соответствии с планом внутришкольного </a:t>
            </a:r>
            <a:r>
              <a:rPr lang="ru-RU" b="1" dirty="0" smtClean="0"/>
              <a:t>контроля.</a:t>
            </a:r>
            <a:endParaRPr lang="ru-RU" dirty="0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39" t="46573" r="42443" b="18913"/>
          <a:stretch/>
        </p:blipFill>
        <p:spPr>
          <a:xfrm>
            <a:off x="345355" y="-651"/>
            <a:ext cx="909554" cy="89804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968346" y="322496"/>
            <a:ext cx="765704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/>
              <a:t>Для реализации управленческих задач, связанных с контролем и улучшением учебно-воспитательного процесса, каждой школой разрабатывается план </a:t>
            </a:r>
            <a:r>
              <a:rPr lang="ru-RU" dirty="0" err="1"/>
              <a:t>внутришкольного</a:t>
            </a:r>
            <a:r>
              <a:rPr lang="ru-RU" dirty="0"/>
              <a:t> контроля (далее - </a:t>
            </a:r>
            <a:r>
              <a:rPr lang="ru-RU" b="1" dirty="0"/>
              <a:t>ВШК</a:t>
            </a:r>
            <a:r>
              <a:rPr lang="ru-RU" dirty="0"/>
              <a:t>) в соответствии </a:t>
            </a:r>
            <a:r>
              <a:rPr lang="ru-RU" b="1" dirty="0"/>
              <a:t>с 130-м Приказом Министра образования и науки Республики Казахстан </a:t>
            </a:r>
            <a:r>
              <a:rPr lang="ru-RU" dirty="0"/>
              <a:t>от 6 апреля 2020 года №  «Об утверждении Перечня документов, обязательных для ведения педагогами организаций среднего, технического и профессионального, </a:t>
            </a:r>
            <a:r>
              <a:rPr lang="ru-RU" dirty="0" err="1"/>
              <a:t>послесреднего</a:t>
            </a:r>
            <a:r>
              <a:rPr lang="ru-RU" dirty="0"/>
              <a:t> образования и их формы». </a:t>
            </a:r>
          </a:p>
          <a:p>
            <a:pPr lvl="1" algn="ctr"/>
            <a:endParaRPr lang="ru-RU" sz="1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42191" y="2658125"/>
            <a:ext cx="76678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Внутришкольный контроль в виде плановых проверок осуществляется в соответствии </a:t>
            </a:r>
            <a:r>
              <a:rPr lang="ru-RU" b="1" dirty="0"/>
              <a:t>с </a:t>
            </a:r>
            <a:r>
              <a:rPr lang="ru-RU" b="1" dirty="0">
                <a:solidFill>
                  <a:srgbClr val="C00000"/>
                </a:solidFill>
              </a:rPr>
              <a:t>утвержденным планом-графиком</a:t>
            </a:r>
            <a:r>
              <a:rPr lang="ru-RU" dirty="0"/>
              <a:t>, который обеспечивает периодичность и исключает нерациональное дублирование в организации проверок, и доводится до членов педагогического коллектива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в начале учебного года.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4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356" y="4189920"/>
            <a:ext cx="2662490" cy="236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846" y="4189921"/>
            <a:ext cx="3260134" cy="2497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7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980" y="4246057"/>
            <a:ext cx="2667475" cy="2304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040"/>
          <a:stretch/>
        </p:blipFill>
        <p:spPr bwMode="auto">
          <a:xfrm>
            <a:off x="835066" y="4296837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02" b="35938"/>
          <a:stretch/>
        </p:blipFill>
        <p:spPr bwMode="auto">
          <a:xfrm>
            <a:off x="4160411" y="4189920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4" t="65792" r="504" b="1248"/>
          <a:stretch/>
        </p:blipFill>
        <p:spPr bwMode="auto">
          <a:xfrm>
            <a:off x="6846114" y="4225282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279134" y="4274088"/>
            <a:ext cx="212287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kk-KZ" sz="1600" b="1" i="1" dirty="0" smtClean="0"/>
              <a:t> </a:t>
            </a:r>
            <a:r>
              <a:rPr lang="ru-RU" sz="1600" dirty="0"/>
              <a:t>Для </a:t>
            </a:r>
            <a:r>
              <a:rPr lang="ru-RU" sz="1600" dirty="0" smtClean="0"/>
              <a:t> </a:t>
            </a:r>
            <a:r>
              <a:rPr lang="ru-RU" sz="1600" dirty="0"/>
              <a:t>учителя персональный контроль – </a:t>
            </a:r>
            <a:r>
              <a:rPr lang="ru-RU" sz="1600" b="1" dirty="0"/>
              <a:t>средство самоуправления, стимул его становления</a:t>
            </a:r>
            <a:r>
              <a:rPr lang="ru-RU" sz="1600" dirty="0"/>
              <a:t>. </a:t>
            </a:r>
            <a:endParaRPr lang="ru-RU" sz="1600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2898662" y="4205494"/>
            <a:ext cx="2783687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dirty="0"/>
              <a:t>Следует отметить, что персональный контроль может быть как тематическим, так и </a:t>
            </a:r>
            <a:r>
              <a:rPr lang="ru-RU" sz="1600" dirty="0" smtClean="0"/>
              <a:t>фронтальным и  </a:t>
            </a:r>
            <a:r>
              <a:rPr lang="ru-RU" sz="1600" b="1" dirty="0"/>
              <a:t>будет зависеть от задач, определяемых целью </a:t>
            </a:r>
            <a:r>
              <a:rPr lang="ru-RU" sz="1600" b="1" dirty="0" smtClean="0"/>
              <a:t> </a:t>
            </a:r>
            <a:r>
              <a:rPr lang="ru-RU" sz="1600" b="1" dirty="0"/>
              <a:t>контроля.</a:t>
            </a:r>
          </a:p>
        </p:txBody>
      </p: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6127392" y="4270701"/>
            <a:ext cx="212456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sz="1600" dirty="0"/>
              <a:t>Цели контроля и задачи продиктованы </a:t>
            </a:r>
            <a:r>
              <a:rPr lang="ru-RU" sz="1600" b="1" dirty="0"/>
              <a:t>функционалом директора и заместителей директора.</a:t>
            </a:r>
          </a:p>
        </p:txBody>
      </p:sp>
    </p:spTree>
    <p:extLst>
      <p:ext uri="{BB962C8B-B14F-4D97-AF65-F5344CB8AC3E}">
        <p14:creationId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454"/>
            <a:ext cx="9144000" cy="6898454"/>
          </a:xfrm>
          <a:prstGeom prst="rect">
            <a:avLst/>
          </a:prstGeom>
        </p:spPr>
      </p:pic>
      <p:pic>
        <p:nvPicPr>
          <p:cNvPr id="19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" y="594107"/>
            <a:ext cx="9835093" cy="6676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92" b="67040"/>
          <a:stretch/>
        </p:blipFill>
        <p:spPr bwMode="auto">
          <a:xfrm>
            <a:off x="5751430" y="1034341"/>
            <a:ext cx="3296321" cy="30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Прямоугольник 37"/>
          <p:cNvSpPr/>
          <p:nvPr/>
        </p:nvSpPr>
        <p:spPr>
          <a:xfrm>
            <a:off x="684832" y="276785"/>
            <a:ext cx="3764337" cy="772588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178118" y="1"/>
            <a:ext cx="804521" cy="794337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728222" y="276785"/>
            <a:ext cx="388716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«Практические аспекты </a:t>
            </a:r>
            <a:r>
              <a:rPr lang="ru-RU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моделирования графика </a:t>
            </a:r>
            <a:r>
              <a:rPr lang="ru-RU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посещения уроков в рамках ВШК</a:t>
            </a:r>
            <a:r>
              <a:rPr lang="ru-RU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sz="1100" b="1" dirty="0">
              <a:solidFill>
                <a:srgbClr val="A5002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482784"/>
              </p:ext>
            </p:extLst>
          </p:nvPr>
        </p:nvGraphicFramePr>
        <p:xfrm>
          <a:off x="245661" y="1549750"/>
          <a:ext cx="8543497" cy="5147537"/>
        </p:xfrm>
        <a:graphic>
          <a:graphicData uri="http://schemas.openxmlformats.org/drawingml/2006/table">
            <a:tbl>
              <a:tblPr firstRow="1" firstCol="1" bandCol="1">
                <a:tableStyleId>{8799B23B-EC83-4686-B30A-512413B5E67A}</a:tableStyleId>
              </a:tblPr>
              <a:tblGrid>
                <a:gridCol w="1554432"/>
                <a:gridCol w="892720"/>
                <a:gridCol w="3025599"/>
                <a:gridCol w="1023582"/>
                <a:gridCol w="1569493"/>
                <a:gridCol w="477671"/>
              </a:tblGrid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Фамилия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Ставка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Должность и категория руководящей должности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Стаж рук</a:t>
                      </a:r>
                      <a:r>
                        <a:rPr lang="ru-RU" sz="1400" dirty="0" smtClean="0">
                          <a:effectLst/>
                        </a:rPr>
                        <a:t>. должности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marR="673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Квалификация </a:t>
                      </a:r>
                      <a:r>
                        <a:rPr lang="ru-RU" sz="1400" dirty="0" smtClean="0">
                          <a:effectLst/>
                        </a:rPr>
                        <a:t>и </a:t>
                      </a:r>
                      <a:r>
                        <a:rPr lang="ru-RU" sz="1400" dirty="0">
                          <a:effectLst/>
                        </a:rPr>
                        <a:t>категория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Стаж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  <a:tr h="548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Анацкая Снежана Николаевна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Директор,  вторая квалификационная категория 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 (</a:t>
                      </a:r>
                      <a:r>
                        <a:rPr lang="ru-RU" sz="1600" dirty="0" err="1">
                          <a:effectLst/>
                        </a:rPr>
                        <a:t>дир</a:t>
                      </a:r>
                      <a:r>
                        <a:rPr lang="ru-RU" sz="1600" dirty="0">
                          <a:effectLst/>
                        </a:rPr>
                        <a:t>)/ 4 (</a:t>
                      </a:r>
                      <a:r>
                        <a:rPr lang="ru-RU" sz="1600" dirty="0" err="1">
                          <a:effectLst/>
                        </a:rPr>
                        <a:t>зам.дир</a:t>
                      </a:r>
                      <a:r>
                        <a:rPr lang="ru-RU" sz="1600" dirty="0">
                          <a:effectLst/>
                        </a:rPr>
                        <a:t>)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педагог-исследователь (экономика, начальные классы)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21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  <a:tr h="548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Афанасова Фарида Наильевна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заместитель директора по учебно-воспитательной работе,  третья квалификационная категория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педагог-эксперт (начальные классы)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35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Бондарь Лариса Николаевна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заместитель директора по учебной работе,  третья квалификационная категория 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педагог-модератор (физика)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29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Тарасенко Елена Александровна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заместитель директора по учебной работе,  заместитель руководителя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педагог-эксперт (английский язык)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17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  <a:tr h="548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Гонтарева Татьяна Владимировна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заместитель директора по воспитательной работе,  третья квалификационная категория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педагог (СБО)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35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Айтенова Людмила Шакировна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заместитель директора по инклюзии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педагог-исследователь(История, право)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33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Карабанова Екатерина Дмитриевна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заместитель директора по воспитательной работе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педагог-эксперт (начальные классы)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10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Баянова Гульфия Руслановна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0,5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заместитель директора по воспитательной работе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педагог-исследователь (начальные классы)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30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Нурханова Галина Николаевна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заместитель директора по информатизации,  вторая квалификационная категория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педагог-исследователь (информатика)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32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8789" marR="4878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71667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160" y="397169"/>
            <a:ext cx="4411618" cy="2919020"/>
          </a:xfrm>
          <a:prstGeom prst="rect">
            <a:avLst/>
          </a:prstGeom>
        </p:spPr>
      </p:pic>
      <p:sp>
        <p:nvSpPr>
          <p:cNvPr id="43" name="Прямоугольник 42"/>
          <p:cNvSpPr/>
          <p:nvPr/>
        </p:nvSpPr>
        <p:spPr>
          <a:xfrm>
            <a:off x="143508" y="4257173"/>
            <a:ext cx="8856984" cy="1281620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186895" y="3792291"/>
            <a:ext cx="1203447" cy="1188213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982639" y="4423303"/>
            <a:ext cx="788122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Т.е</a:t>
            </a: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если </a:t>
            </a:r>
            <a:r>
              <a:rPr lang="ru-RU" sz="1800" b="1" dirty="0">
                <a:solidFill>
                  <a:srgbClr val="C00000"/>
                </a:solidFill>
              </a:rPr>
              <a:t>педагогов </a:t>
            </a:r>
            <a:r>
              <a:rPr lang="ru-RU" sz="2800" b="1" dirty="0">
                <a:solidFill>
                  <a:srgbClr val="C00000"/>
                </a:solidFill>
                <a:sym typeface="Symbol"/>
              </a:rPr>
              <a:t></a:t>
            </a:r>
            <a:r>
              <a:rPr lang="ru-RU" sz="2800" b="1" dirty="0">
                <a:solidFill>
                  <a:srgbClr val="C00000"/>
                </a:solidFill>
              </a:rPr>
              <a:t>80</a:t>
            </a: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то в четверти (это 112 посещений) практически каждый педагог будет посещен ?????? </a:t>
            </a:r>
            <a:endParaRPr lang="ru-RU" sz="1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 </a:t>
            </a: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1, 2, 3 или 5 раз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???)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4832" y="276785"/>
            <a:ext cx="3764337" cy="772588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178118" y="1"/>
            <a:ext cx="804521" cy="794337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728222" y="276785"/>
            <a:ext cx="388716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«Практические аспекты </a:t>
            </a:r>
            <a:r>
              <a:rPr lang="ru-RU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моделирования графика </a:t>
            </a:r>
            <a:r>
              <a:rPr lang="ru-RU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посещения уроков в рамках ВШК</a:t>
            </a:r>
            <a:r>
              <a:rPr lang="ru-RU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»</a:t>
            </a:r>
            <a:endParaRPr lang="ru-RU" sz="1100" b="1" dirty="0">
              <a:solidFill>
                <a:srgbClr val="A50021"/>
              </a:solidFill>
            </a:endParaRPr>
          </a:p>
        </p:txBody>
      </p:sp>
      <p:pic>
        <p:nvPicPr>
          <p:cNvPr id="18" name="Picture 7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8" y="1473958"/>
            <a:ext cx="6072557" cy="231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729152"/>
              </p:ext>
            </p:extLst>
          </p:nvPr>
        </p:nvGraphicFramePr>
        <p:xfrm>
          <a:off x="409433" y="1788658"/>
          <a:ext cx="5076967" cy="1323707"/>
        </p:xfrm>
        <a:graphic>
          <a:graphicData uri="http://schemas.openxmlformats.org/drawingml/2006/table">
            <a:tbl>
              <a:tblPr bandRow="1" bandCol="1">
                <a:tableStyleId>{F2DE63D5-997A-4646-A377-4702673A728D}</a:tableStyleId>
              </a:tblPr>
              <a:tblGrid>
                <a:gridCol w="4449170"/>
                <a:gridCol w="627797"/>
              </a:tblGrid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+ заместителей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директора 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8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Ставок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7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Посещений уроков в месяц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56 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730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Посещений уроков в четверть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u="none" strike="noStrike" cap="non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112</a:t>
                      </a:r>
                      <a:endParaRPr lang="ru-RU" sz="1800" b="1" i="0" u="none" strike="noStrike" cap="none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9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292" b="67040"/>
          <a:stretch/>
        </p:blipFill>
        <p:spPr bwMode="auto">
          <a:xfrm>
            <a:off x="2567000" y="1473958"/>
            <a:ext cx="3296321" cy="30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4" y="207610"/>
            <a:ext cx="8460897" cy="613859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549513" y="207161"/>
            <a:ext cx="7748325" cy="707239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21" t="3097" r="10561" b="62389"/>
          <a:stretch/>
        </p:blipFill>
        <p:spPr>
          <a:xfrm>
            <a:off x="0" y="0"/>
            <a:ext cx="1203447" cy="1188213"/>
          </a:xfrm>
          <a:prstGeom prst="rect">
            <a:avLst/>
          </a:prstGeom>
        </p:spPr>
      </p:pic>
      <p:pic>
        <p:nvPicPr>
          <p:cNvPr id="18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13" y="1188213"/>
            <a:ext cx="2458333" cy="529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978" y="1188213"/>
            <a:ext cx="3260134" cy="529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7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111" y="1188213"/>
            <a:ext cx="2469979" cy="529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040"/>
          <a:stretch/>
        </p:blipFill>
        <p:spPr bwMode="auto">
          <a:xfrm>
            <a:off x="806323" y="612214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02" b="35938"/>
          <a:stretch/>
        </p:blipFill>
        <p:spPr bwMode="auto">
          <a:xfrm>
            <a:off x="4066457" y="586848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8" descr="C:\Users\pmarkasian\Desktop\Other\Шаблоны\заготовки1\9\5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4" t="65792" r="504" b="1248"/>
          <a:stretch/>
        </p:blipFill>
        <p:spPr bwMode="auto">
          <a:xfrm>
            <a:off x="6536436" y="670280"/>
            <a:ext cx="2265655" cy="149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601723" y="2070480"/>
            <a:ext cx="21551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dirty="0"/>
              <a:t>Можно провести классификацию педагогов,  опираться на чисто статистические данные: стаж, предмет  и в этом случае внутри каждой группы придется учитывать такие </a:t>
            </a:r>
            <a:r>
              <a:rPr lang="ru-RU" sz="1600" b="1" dirty="0"/>
              <a:t>способы управленческой деятельности</a:t>
            </a:r>
            <a:r>
              <a:rPr lang="ru-RU" sz="1600" dirty="0"/>
              <a:t>, как дифференциация и индивидуализация. </a:t>
            </a: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6428096" y="2679499"/>
            <a:ext cx="212456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/>
            <a:r>
              <a:rPr lang="ru-RU" dirty="0"/>
              <a:t>Явное деление на некоторые из групп не для всех педагогов будет комфортным, возможно целесообразнее некоторые группы определить  </a:t>
            </a:r>
            <a:r>
              <a:rPr lang="ru-RU" b="1" dirty="0"/>
              <a:t>целями </a:t>
            </a:r>
            <a:r>
              <a:rPr lang="ru-RU" b="1" dirty="0" smtClean="0"/>
              <a:t>контроля</a:t>
            </a:r>
            <a:r>
              <a:rPr lang="ru-RU" dirty="0" smtClean="0"/>
              <a:t>.</a:t>
            </a:r>
            <a:endParaRPr lang="ru-RU" sz="1400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95481" y="289049"/>
            <a:ext cx="75795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ctr" fontAlgn="base">
              <a:spcBef>
                <a:spcPct val="0"/>
              </a:spcBef>
              <a:spcAft>
                <a:spcPct val="0"/>
              </a:spcAft>
              <a:buSzPts val="3200"/>
            </a:pPr>
            <a:r>
              <a:rPr lang="ru-RU" sz="1800" b="1" dirty="0"/>
              <a:t>С чего начать проектирование </a:t>
            </a:r>
            <a:r>
              <a:rPr lang="ru-RU" sz="1800" b="1" dirty="0">
                <a:solidFill>
                  <a:srgbClr val="C00000"/>
                </a:solidFill>
              </a:rPr>
              <a:t>плана-графика</a:t>
            </a:r>
            <a:r>
              <a:rPr lang="ru-RU" sz="1800" b="1" dirty="0"/>
              <a:t> посещения  уроков</a:t>
            </a:r>
            <a:r>
              <a:rPr lang="ru-RU" sz="1800" b="1" dirty="0" smtClean="0"/>
              <a:t>????</a:t>
            </a:r>
            <a:endParaRPr lang="ru-RU" b="1" dirty="0">
              <a:solidFill>
                <a:srgbClr val="A5002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20872" y="2197894"/>
            <a:ext cx="275684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ЛОГИЧНО при проведении персонального контроля </a:t>
            </a:r>
            <a:r>
              <a:rPr lang="ru-RU" b="1" dirty="0"/>
              <a:t>дифференцировать педагогов на  группы</a:t>
            </a:r>
            <a:r>
              <a:rPr lang="ru-RU" dirty="0"/>
              <a:t>:</a:t>
            </a:r>
          </a:p>
          <a:p>
            <a:pPr lvl="0" fontAlgn="base"/>
            <a:r>
              <a:rPr lang="ru-RU" dirty="0" smtClean="0"/>
              <a:t>-  учителя </a:t>
            </a:r>
            <a:r>
              <a:rPr lang="ru-RU" dirty="0"/>
              <a:t>высокого уровня профессионализма, новаторы;</a:t>
            </a:r>
          </a:p>
          <a:p>
            <a:pPr lvl="0" fontAlgn="base"/>
            <a:r>
              <a:rPr lang="ru-RU" dirty="0" smtClean="0"/>
              <a:t>-  учителя-профессионалы</a:t>
            </a:r>
            <a:r>
              <a:rPr lang="ru-RU" dirty="0"/>
              <a:t>, но нуждаются в новых идеях;</a:t>
            </a:r>
          </a:p>
          <a:p>
            <a:pPr lvl="0" fontAlgn="base"/>
            <a:r>
              <a:rPr lang="ru-RU" dirty="0" smtClean="0"/>
              <a:t>-  учителя</a:t>
            </a:r>
            <a:r>
              <a:rPr lang="ru-RU" dirty="0"/>
              <a:t>, нуждающиеся в методическом контроле;</a:t>
            </a:r>
          </a:p>
          <a:p>
            <a:pPr lvl="0" fontAlgn="base"/>
            <a:r>
              <a:rPr lang="ru-RU" dirty="0" smtClean="0"/>
              <a:t>-  учителя </a:t>
            </a:r>
            <a:r>
              <a:rPr lang="ru-RU" dirty="0"/>
              <a:t>с недостаточной добросовестностью, педагогической инфантильностью;</a:t>
            </a:r>
          </a:p>
          <a:p>
            <a:pPr lvl="0" fontAlgn="base"/>
            <a:r>
              <a:rPr lang="ru-RU" dirty="0" smtClean="0"/>
              <a:t>-  вновь </a:t>
            </a:r>
            <a:r>
              <a:rPr lang="ru-RU" dirty="0"/>
              <a:t>принятые учителя;</a:t>
            </a:r>
          </a:p>
          <a:p>
            <a:pPr lvl="0" fontAlgn="base"/>
            <a:r>
              <a:rPr lang="ru-RU" dirty="0"/>
              <a:t>молодые учителя.</a:t>
            </a:r>
          </a:p>
        </p:txBody>
      </p:sp>
    </p:spTree>
    <p:extLst>
      <p:ext uri="{BB962C8B-B14F-4D97-AF65-F5344CB8AC3E}">
        <p14:creationId xmlns:p14="http://schemas.microsoft.com/office/powerpoint/2010/main" val="5354626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1" y="88755"/>
            <a:ext cx="8788931" cy="6653239"/>
          </a:xfrm>
          <a:prstGeom prst="rect">
            <a:avLst/>
          </a:prstGeom>
        </p:spPr>
      </p:pic>
      <p:sp>
        <p:nvSpPr>
          <p:cNvPr id="43" name="Прямоугольник 42"/>
          <p:cNvSpPr/>
          <p:nvPr/>
        </p:nvSpPr>
        <p:spPr>
          <a:xfrm>
            <a:off x="425860" y="292891"/>
            <a:ext cx="2276397" cy="648806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-69095" y="-6336"/>
            <a:ext cx="833370" cy="822820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703239" y="423976"/>
            <a:ext cx="18681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НАПРИМЕР</a:t>
            </a:r>
          </a:p>
        </p:txBody>
      </p:sp>
      <p:pic>
        <p:nvPicPr>
          <p:cNvPr id="72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10" y="941696"/>
            <a:ext cx="9526137" cy="591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221708"/>
              </p:ext>
            </p:extLst>
          </p:nvPr>
        </p:nvGraphicFramePr>
        <p:xfrm>
          <a:off x="425860" y="1067937"/>
          <a:ext cx="8174852" cy="5191719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112624"/>
                <a:gridCol w="2568401"/>
                <a:gridCol w="3493827"/>
              </a:tblGrid>
              <a:tr h="16164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педагогов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marR="0" algn="ctr" rtl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u="none" strike="noStrike" cap="non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Цель контроля</a:t>
                      </a:r>
                      <a:endParaRPr lang="ru-RU" sz="1200" b="0" i="0" u="none" strike="noStrike" cap="non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контроля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</a:tr>
              <a:tr h="64656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Учителя-новаторы</a:t>
                      </a: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marR="0" algn="ctr" rtl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b="1" u="none" strike="noStrike" cap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распространение педагогического опыта,  определение уровня педагогического искусства (новые идеи, технологии)</a:t>
                      </a:r>
                      <a:endParaRPr lang="ru-RU" sz="1200" b="1" i="0" u="none" strike="noStrike" cap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marL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обобщать свой опыт,  качество учебно-воспитательного процесса на уроке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</a:tr>
              <a:tr h="64656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Учителя-профессионалы</a:t>
                      </a: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но нуждаются в новых идеях</a:t>
                      </a: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marR="0" algn="ctr" rtl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b="1" u="none" strike="noStrike" cap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Определение уровня продуктивности педагогической деятельности</a:t>
                      </a:r>
                      <a:endParaRPr lang="ru-RU" sz="1200" b="1" i="0" u="none" strike="noStrike" cap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овладения современными педагогическими технологиями,  качество учебно-воспитательного процесса на уроке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</a:tr>
              <a:tr h="9698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Учителя</a:t>
                      </a: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нуждающиеся в методическом контроле</a:t>
                      </a: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marR="0" algn="ctr" rtl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b="1" u="none" strike="noStrike" cap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Оказание методической помощи,  повышение профессиональной квалификации</a:t>
                      </a:r>
                      <a:endParaRPr lang="ru-RU" sz="1200" b="1" i="0" u="none" strike="noStrike" cap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способность к целеполаганию, анализу педагогических ситуаций, рефлексии, контролю результатов педагогической деятельности качество учебно-воспитательного процесса на уроке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</a:tr>
              <a:tr h="80820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 с недостаточной добросовестностью, педагогической инфантильностью</a:t>
                      </a: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marR="0" algn="ctr" rtl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b="1" u="none" strike="noStrike" cap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Определение уровня профессионализма,  оказание методической помощи</a:t>
                      </a:r>
                    </a:p>
                    <a:p>
                      <a:pPr marR="0" algn="ctr" rtl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b="1" u="none" strike="noStrike" cap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 </a:t>
                      </a:r>
                      <a:endParaRPr lang="ru-RU" sz="1200" b="1" i="0" u="none" strike="noStrike" cap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учебно-воспитательного процесса на уроке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</a:tr>
              <a:tr h="80820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Вновь </a:t>
                      </a: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принятые учителя</a:t>
                      </a: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marR="0" algn="ctr" rtl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b="1" u="none" strike="noStrike" cap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Установление  уровня профессионализма вновь принятого педагога, прогнозирование его педагогического потенциала</a:t>
                      </a:r>
                      <a:endParaRPr lang="ru-RU" sz="1200" b="1" i="0" u="none" strike="noStrike" cap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работы учителя и средства их достижения,  качество учебно-воспитательного процесса на уроке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</a:tr>
              <a:tr h="48492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Молодые </a:t>
                      </a: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marR="0" algn="ctr" rtl="0" fontAlgn="base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ru-RU" sz="1200" b="1" u="none" strike="noStrike" cap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Оказание методической помощи, прогнозирование  педагогического потенциала молодого учителя.</a:t>
                      </a:r>
                      <a:endParaRPr lang="ru-RU" sz="1200" b="1" i="0" u="none" strike="noStrike" cap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52709" marR="52709" marT="0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учебно-воспитательного процесса на уроке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04316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1" y="88755"/>
            <a:ext cx="8788931" cy="6653239"/>
          </a:xfrm>
          <a:prstGeom prst="rect">
            <a:avLst/>
          </a:prstGeom>
        </p:spPr>
      </p:pic>
      <p:sp>
        <p:nvSpPr>
          <p:cNvPr id="43" name="Прямоугольник 42"/>
          <p:cNvSpPr/>
          <p:nvPr/>
        </p:nvSpPr>
        <p:spPr>
          <a:xfrm>
            <a:off x="425859" y="175280"/>
            <a:ext cx="1962499" cy="429849"/>
          </a:xfrm>
          <a:prstGeom prst="rect">
            <a:avLst/>
          </a:prstGeom>
          <a:ln>
            <a:solidFill>
              <a:srgbClr val="00667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/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5" t="46573" r="70787" b="18913"/>
          <a:stretch/>
        </p:blipFill>
        <p:spPr>
          <a:xfrm>
            <a:off x="109181" y="-6336"/>
            <a:ext cx="655093" cy="646800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629960" y="205019"/>
            <a:ext cx="18681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НАПРИМЕР</a:t>
            </a:r>
          </a:p>
        </p:txBody>
      </p:sp>
      <p:pic>
        <p:nvPicPr>
          <p:cNvPr id="72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11" y="818864"/>
            <a:ext cx="7233314" cy="626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6727" y="955344"/>
            <a:ext cx="6118888" cy="5186150"/>
          </a:xfrm>
          <a:prstGeom prst="rect">
            <a:avLst/>
          </a:prstGeom>
        </p:spPr>
      </p:pic>
      <p:pic>
        <p:nvPicPr>
          <p:cNvPr id="12" name="Picture 5" descr="C:\Users\pmarkasian\Desktop\Other\Шаблоны\заготовки1\9\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157" y="219222"/>
            <a:ext cx="2357459" cy="529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7071152" y="320736"/>
            <a:ext cx="207284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kk-KZ" b="1" i="1" dirty="0" smtClean="0"/>
              <a:t> </a:t>
            </a:r>
            <a:r>
              <a:rPr lang="ru-RU" sz="1800" b="1" dirty="0" smtClean="0">
                <a:solidFill>
                  <a:srgbClr val="C00000"/>
                </a:solidFill>
              </a:rPr>
              <a:t>ВШК</a:t>
            </a:r>
            <a:r>
              <a:rPr lang="ru-RU" b="1" dirty="0" smtClean="0"/>
              <a:t> в </a:t>
            </a:r>
            <a:r>
              <a:rPr lang="ru-RU" b="1" dirty="0"/>
              <a:t>виде плановых проверок осуществляется в соответствии с утвержденным планом-графиком, </a:t>
            </a:r>
            <a:r>
              <a:rPr lang="ru-RU" dirty="0"/>
              <a:t>который обеспечивает периодичность и исключает нерациональное дублирование в организации проверок, </a:t>
            </a:r>
            <a:r>
              <a:rPr lang="ru-RU" b="1" dirty="0"/>
              <a:t>и доводится до членов педагогического коллектива в начале учебного года.</a:t>
            </a:r>
            <a:endParaRPr lang="ru-RU" dirty="0"/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</a:pPr>
            <a:endParaRPr lang="ru-RU" sz="1400" b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4736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1588</Words>
  <Application>Microsoft Office PowerPoint</Application>
  <PresentationFormat>Экран (4:3)</PresentationFormat>
  <Paragraphs>258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</dc:creator>
  <cp:lastModifiedBy>user</cp:lastModifiedBy>
  <cp:revision>104</cp:revision>
  <dcterms:created xsi:type="dcterms:W3CDTF">2017-04-26T03:30:17Z</dcterms:created>
  <dcterms:modified xsi:type="dcterms:W3CDTF">2023-11-28T15:39:45Z</dcterms:modified>
</cp:coreProperties>
</file>