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85" r:id="rId2"/>
    <p:sldId id="303" r:id="rId3"/>
    <p:sldId id="304" r:id="rId4"/>
    <p:sldId id="322" r:id="rId5"/>
    <p:sldId id="323" r:id="rId6"/>
    <p:sldId id="324" r:id="rId7"/>
    <p:sldId id="321" r:id="rId8"/>
    <p:sldId id="325" r:id="rId9"/>
    <p:sldId id="313" r:id="rId10"/>
    <p:sldId id="309" r:id="rId11"/>
    <p:sldId id="305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8" roundtripDataSignature="AMtx7miGZETATIl2EESr7BVitaAbtFq6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7E640E8-0591-460A-A5E5-1FBDDF4FD569}">
  <a:tblStyle styleId="{27E640E8-0591-460A-A5E5-1FBDDF4FD56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 b="off" i="off"/>
      <a:tcStyle>
        <a:tcBdr/>
        <a:fill>
          <a:solidFill>
            <a:srgbClr val="CFD7E7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FD7E7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AE5384D8-A5F6-4D5F-A549-C37D7C0D3C9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F1F5"/>
          </a:solidFill>
        </a:fill>
      </a:tcStyle>
    </a:wholeTbl>
    <a:band1H>
      <a:tcTxStyle b="off" i="off"/>
      <a:tcStyle>
        <a:tcBdr/>
        <a:fill>
          <a:solidFill>
            <a:srgbClr val="CEE2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EE2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5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5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EE273F33-4595-403B-8276-06AE16AF87E5}" styleName="Table_2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2814" y="-9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8" Type="http://customschemas.google.com/relationships/presentationmetadata" Target="metadata"/><Relationship Id="rId2" Type="http://schemas.openxmlformats.org/officeDocument/2006/relationships/slide" Target="slides/slide1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47680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="" xmlns:p14="http://schemas.microsoft.com/office/powerpoint/2010/main" val="2870180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transition spd="slow">
    <p:push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41057" y="5127739"/>
            <a:ext cx="83278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ru-RU" sz="28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</a:t>
            </a:r>
            <a:r>
              <a:rPr lang="ru-RU" sz="2800" b="1" dirty="0" smtClean="0">
                <a:solidFill>
                  <a:srgbClr val="FF0000"/>
                </a:solidFill>
              </a:rPr>
              <a:t>Исследования проблем и их решения в ВШК: анализ вызовов и практические подходы в улучшении ситуации</a:t>
            </a:r>
            <a:r>
              <a:rPr lang="ru-RU" sz="28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kk-KZ" sz="28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389" y="454700"/>
            <a:ext cx="6449510" cy="42674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8439791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64" y="73800"/>
            <a:ext cx="8757791" cy="6614078"/>
          </a:xfrm>
          <a:prstGeom prst="rect">
            <a:avLst/>
          </a:prstGeom>
        </p:spPr>
      </p:pic>
      <p:pic>
        <p:nvPicPr>
          <p:cNvPr id="24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70" y="2102410"/>
            <a:ext cx="9110524" cy="47795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800132" y="199501"/>
            <a:ext cx="7989026" cy="1661878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sp>
        <p:nvSpPr>
          <p:cNvPr id="18" name="TextBox 17"/>
          <p:cNvSpPr txBox="1"/>
          <p:nvPr/>
        </p:nvSpPr>
        <p:spPr>
          <a:xfrm>
            <a:off x="611451" y="3081363"/>
            <a:ext cx="782286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Контроль за выполнением нормативных документов и ведением школьной  </a:t>
            </a:r>
          </a:p>
          <a:p>
            <a:pPr lvl="0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документации согласно требованиям ;</a:t>
            </a:r>
          </a:p>
          <a:p>
            <a:pPr lvl="0"/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Контроль за качеством учебного процесса;</a:t>
            </a:r>
          </a:p>
          <a:p>
            <a:pPr lvl="0"/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Контроль за работой по восполнению пробелов в знаниях и за работой  со слабоуспевающими;</a:t>
            </a:r>
          </a:p>
          <a:p>
            <a:pPr lvl="0"/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Учебно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исследовательская деятельность;</a:t>
            </a:r>
          </a:p>
          <a:p>
            <a:pPr lvl="0"/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Контроль  за уровнем	мастерства и состоянием методической       готовности учителя;</a:t>
            </a:r>
          </a:p>
          <a:p>
            <a:pPr lvl="0"/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Контроль  за качеством	 воспитательного	процесса, проведением   мероприятий.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/>
              <a:t> 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1339" t="46573" r="42443" b="18913"/>
          <a:stretch/>
        </p:blipFill>
        <p:spPr>
          <a:xfrm>
            <a:off x="345355" y="-651"/>
            <a:ext cx="909554" cy="898040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968346" y="322496"/>
            <a:ext cx="765704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dirty="0"/>
              <a:t>Для реализации управленческих задач, связанных с контролем и улучшением учебно-воспитательного процесса, каждой школой разрабатывается план </a:t>
            </a:r>
            <a:r>
              <a:rPr lang="ru-RU" dirty="0" err="1"/>
              <a:t>внутришкольного</a:t>
            </a:r>
            <a:r>
              <a:rPr lang="ru-RU" dirty="0"/>
              <a:t> контроля (далее - </a:t>
            </a:r>
            <a:r>
              <a:rPr lang="ru-RU" b="1" dirty="0"/>
              <a:t>ВШК</a:t>
            </a:r>
            <a:r>
              <a:rPr lang="ru-RU" dirty="0"/>
              <a:t>) в соответствии </a:t>
            </a:r>
            <a:r>
              <a:rPr lang="ru-RU" b="1" dirty="0"/>
              <a:t>с 130-м Приказом Министра образования и науки Республики Казахстан </a:t>
            </a:r>
            <a:r>
              <a:rPr lang="ru-RU" dirty="0"/>
              <a:t>от 6 апреля 2020 года №  «Об утверждении Перечня документов, обязательных для ведения педагогами организаций среднего, технического и профессионального, </a:t>
            </a:r>
            <a:r>
              <a:rPr lang="ru-RU" dirty="0" err="1"/>
              <a:t>послесреднего</a:t>
            </a:r>
            <a:r>
              <a:rPr lang="ru-RU" dirty="0"/>
              <a:t> образования и их формы». </a:t>
            </a:r>
          </a:p>
          <a:p>
            <a:pPr lvl="1" algn="ctr"/>
            <a:endParaRPr lang="ru-RU" sz="1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1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504" t="93468" r="504" b="1248"/>
          <a:stretch/>
        </p:blipFill>
        <p:spPr bwMode="auto">
          <a:xfrm>
            <a:off x="4997306" y="2583785"/>
            <a:ext cx="3791852" cy="4007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45126" y="2245231"/>
            <a:ext cx="78228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i="1" dirty="0" smtClean="0">
                <a:solidFill>
                  <a:srgbClr val="C00000"/>
                </a:solidFill>
              </a:rPr>
              <a:t>Согласно Приказу внутришкольный план состоит из шести пунктов:</a:t>
            </a:r>
            <a:endParaRPr lang="ru-RU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432" y="88755"/>
            <a:ext cx="6449510" cy="4267425"/>
          </a:xfrm>
          <a:prstGeom prst="rect">
            <a:avLst/>
          </a:prstGeom>
        </p:spPr>
      </p:pic>
      <p:sp>
        <p:nvSpPr>
          <p:cNvPr id="36" name="Прямоугольник 35"/>
          <p:cNvSpPr/>
          <p:nvPr/>
        </p:nvSpPr>
        <p:spPr>
          <a:xfrm>
            <a:off x="639804" y="1746913"/>
            <a:ext cx="8183330" cy="20200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sp>
        <p:nvSpPr>
          <p:cNvPr id="22" name="Прямоугольник 21"/>
          <p:cNvSpPr/>
          <p:nvPr/>
        </p:nvSpPr>
        <p:spPr>
          <a:xfrm>
            <a:off x="4816721" y="542874"/>
            <a:ext cx="21451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Добро пожаловать на PowerPointBase.com!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2689" t="3318" r="41093" b="62168"/>
          <a:stretch/>
        </p:blipFill>
        <p:spPr>
          <a:xfrm>
            <a:off x="228632" y="1142467"/>
            <a:ext cx="1093846" cy="1080000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995" t="46573" r="70787" b="18913"/>
          <a:stretch/>
        </p:blipFill>
        <p:spPr>
          <a:xfrm>
            <a:off x="8050152" y="3400063"/>
            <a:ext cx="1093848" cy="1080000"/>
          </a:xfrm>
          <a:prstGeom prst="rect">
            <a:avLst/>
          </a:prstGeom>
        </p:spPr>
      </p:pic>
      <p:sp>
        <p:nvSpPr>
          <p:cNvPr id="39" name="Прямоугольник 38"/>
          <p:cNvSpPr/>
          <p:nvPr/>
        </p:nvSpPr>
        <p:spPr>
          <a:xfrm>
            <a:off x="1298267" y="1857500"/>
            <a:ext cx="740438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Объекты контроля и риски определяются на основе расширенного </a:t>
            </a:r>
            <a:r>
              <a:rPr lang="ru-RU" sz="1600" b="1" dirty="0">
                <a:solidFill>
                  <a:srgbClr val="C00000"/>
                </a:solidFill>
              </a:rPr>
              <a:t>SWOT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-анализа по результатам предыдущего учебного года. Заместитель директора, согласно ФУНКЦИОНАЛЬНЫМ ОБЯЗАННОСТЯМ  действует по алгоритму, выбирая следующие составляющие: объекты контроля – проблемы - риски - выбор варианта управленческого решения - цикличность контроля в зависимости от условий конкретной школы.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752038" y="694098"/>
            <a:ext cx="5071095" cy="851465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sp>
        <p:nvSpPr>
          <p:cNvPr id="30" name="Прямоугольник 29"/>
          <p:cNvSpPr/>
          <p:nvPr/>
        </p:nvSpPr>
        <p:spPr>
          <a:xfrm>
            <a:off x="3907817" y="750499"/>
            <a:ext cx="47948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C00000"/>
                </a:solidFill>
              </a:rPr>
              <a:t>Матрица управленческих решений по выявленным проблемам и рискам</a:t>
            </a:r>
            <a:endParaRPr lang="ru-RU" sz="1800" dirty="0">
              <a:solidFill>
                <a:srgbClr val="C00000"/>
              </a:solidFill>
            </a:endParaRP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3156638" y="255984"/>
            <a:ext cx="1001711" cy="989030"/>
          </a:xfrm>
          <a:prstGeom prst="rect">
            <a:avLst/>
          </a:prstGeom>
        </p:spPr>
      </p:pic>
      <p:pic>
        <p:nvPicPr>
          <p:cNvPr id="73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8" b="67040"/>
          <a:stretch/>
        </p:blipFill>
        <p:spPr bwMode="auto">
          <a:xfrm>
            <a:off x="4203404" y="4328644"/>
            <a:ext cx="4589721" cy="3247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7945" y="329148"/>
            <a:ext cx="4411618" cy="291902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55576" y="835261"/>
            <a:ext cx="3456384" cy="273775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654" t="3318" r="71128" b="62168"/>
          <a:stretch/>
        </p:blipFill>
        <p:spPr>
          <a:xfrm>
            <a:off x="0" y="548680"/>
            <a:ext cx="1203447" cy="1188213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4816721" y="542874"/>
            <a:ext cx="21451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Добро пожаловать на PowerPointBase.com!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43508" y="4257173"/>
            <a:ext cx="8856984" cy="2072796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995" t="46573" r="70787" b="18913"/>
          <a:stretch/>
        </p:blipFill>
        <p:spPr>
          <a:xfrm>
            <a:off x="186895" y="3792291"/>
            <a:ext cx="1203447" cy="1188213"/>
          </a:xfrm>
          <a:prstGeom prst="rect">
            <a:avLst/>
          </a:prstGeom>
        </p:spPr>
      </p:pic>
      <p:sp>
        <p:nvSpPr>
          <p:cNvPr id="44" name="Прямоугольник 43"/>
          <p:cNvSpPr/>
          <p:nvPr/>
        </p:nvSpPr>
        <p:spPr>
          <a:xfrm>
            <a:off x="313773" y="4615463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 smtClean="0">
                <a:solidFill>
                  <a:srgbClr val="A5002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r>
              <a:rPr lang="ru-RU" sz="1800" b="1" dirty="0"/>
              <a:t>Организация </a:t>
            </a:r>
            <a:r>
              <a:rPr lang="ru-RU" sz="1800" b="1" dirty="0" err="1"/>
              <a:t>внутришкольного</a:t>
            </a:r>
            <a:r>
              <a:rPr lang="ru-RU" sz="1800" b="1" dirty="0"/>
              <a:t> контроля – один из самых сложных видов деятельности руководителя ОУ, требующий </a:t>
            </a:r>
            <a:br>
              <a:rPr lang="ru-RU" sz="1800" b="1" dirty="0"/>
            </a:br>
            <a:r>
              <a:rPr lang="ru-RU" sz="1800" b="1" dirty="0"/>
              <a:t>- </a:t>
            </a:r>
            <a:r>
              <a:rPr lang="ru-RU" sz="1800" dirty="0"/>
              <a:t>глубокого осознания миссии и роли этой функции, </a:t>
            </a:r>
            <a:br>
              <a:rPr lang="ru-RU" sz="1800" dirty="0"/>
            </a:br>
            <a:r>
              <a:rPr lang="ru-RU" sz="1800" dirty="0"/>
              <a:t>- понимания ее целевой направленности и </a:t>
            </a:r>
            <a:br>
              <a:rPr lang="ru-RU" sz="1800" dirty="0"/>
            </a:br>
            <a:r>
              <a:rPr lang="ru-RU" sz="1800" dirty="0"/>
              <a:t>- овладения различными технологиями.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779912" y="261753"/>
            <a:ext cx="3960440" cy="1147514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sp>
        <p:nvSpPr>
          <p:cNvPr id="39" name="Прямоугольник 38"/>
          <p:cNvSpPr/>
          <p:nvPr/>
        </p:nvSpPr>
        <p:spPr>
          <a:xfrm>
            <a:off x="4053385" y="397387"/>
            <a:ext cx="36149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ru-RU" sz="1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</a:t>
            </a:r>
            <a:r>
              <a:rPr lang="ru-RU" sz="1600" b="1" dirty="0" smtClean="0">
                <a:solidFill>
                  <a:srgbClr val="FF0000"/>
                </a:solidFill>
              </a:rPr>
              <a:t>Исследования проблем и их решения в ВШК: анализ вызовов и практические подходы в улучшении ситуации</a:t>
            </a:r>
            <a:r>
              <a:rPr lang="ru-RU" sz="1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ru-RU" sz="1200" b="1" dirty="0">
              <a:solidFill>
                <a:srgbClr val="A50021"/>
              </a:solidFill>
            </a:endParaRPr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3230398" y="0"/>
            <a:ext cx="1203447" cy="1188213"/>
          </a:xfrm>
          <a:prstGeom prst="rect">
            <a:avLst/>
          </a:prstGeom>
        </p:spPr>
      </p:pic>
      <p:sp>
        <p:nvSpPr>
          <p:cNvPr id="27" name="Прямоугольник 26"/>
          <p:cNvSpPr/>
          <p:nvPr/>
        </p:nvSpPr>
        <p:spPr>
          <a:xfrm>
            <a:off x="968991" y="954312"/>
            <a:ext cx="324296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A5002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КОНТРОЛЬ</a:t>
            </a:r>
            <a:r>
              <a:rPr lang="ru-RU" dirty="0" smtClean="0">
                <a:solidFill>
                  <a:srgbClr val="A5002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b="1" dirty="0" smtClean="0"/>
              <a:t>прежде </a:t>
            </a:r>
            <a:r>
              <a:rPr lang="ru-RU" b="1" dirty="0"/>
              <a:t>всего функция управления и стоит в одном    ряду  с такими управленческими функциями, как планирование, организация, анализ. Без контроля невозможно представить управленческий цикл. Надо отчетливо осознавать объективную потребность в контроле при осуществлении любой деятельности, в том числе </a:t>
            </a:r>
            <a:r>
              <a:rPr lang="ru-RU" b="1" dirty="0" smtClean="0"/>
              <a:t>учебно-воспитательной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549513" y="261753"/>
            <a:ext cx="4418271" cy="1147514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0"/>
            <a:ext cx="1203447" cy="1188213"/>
          </a:xfrm>
          <a:prstGeom prst="rect">
            <a:avLst/>
          </a:prstGeom>
        </p:spPr>
      </p:pic>
      <p:pic>
        <p:nvPicPr>
          <p:cNvPr id="18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06" y="2396247"/>
            <a:ext cx="2616958" cy="381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7618" y="2341655"/>
            <a:ext cx="2418907" cy="39909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7040"/>
          <a:stretch/>
        </p:blipFill>
        <p:spPr bwMode="auto">
          <a:xfrm>
            <a:off x="438465" y="2011414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1102" b="35938"/>
          <a:stretch/>
        </p:blipFill>
        <p:spPr bwMode="auto">
          <a:xfrm>
            <a:off x="3354035" y="1983367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204716" y="3673535"/>
            <a:ext cx="24429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«Условия функционирования и развития образовательной сферы»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67775" y="357216"/>
            <a:ext cx="36149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kk-KZ" sz="1800" b="1" i="1" dirty="0" smtClean="0"/>
              <a:t>Составные качественного функционирования школы:</a:t>
            </a:r>
            <a:endParaRPr lang="ru-RU" b="1" dirty="0">
              <a:solidFill>
                <a:srgbClr val="A50021"/>
              </a:solidFill>
            </a:endParaRPr>
          </a:p>
        </p:txBody>
      </p:sp>
      <p:pic>
        <p:nvPicPr>
          <p:cNvPr id="13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7684" y="2371225"/>
            <a:ext cx="2418907" cy="39909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504" t="65792" r="504" b="1248"/>
          <a:stretch/>
        </p:blipFill>
        <p:spPr bwMode="auto">
          <a:xfrm>
            <a:off x="6127003" y="2021414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3277736" y="3622060"/>
            <a:ext cx="220866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«Образовательные процессы»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5977719" y="3758538"/>
            <a:ext cx="225188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«Образовательные результаты»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549513" y="261752"/>
            <a:ext cx="4418271" cy="1567047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0"/>
            <a:ext cx="1203447" cy="1188213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1067775" y="357216"/>
            <a:ext cx="36149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kk-KZ" sz="1800" b="1" i="1" dirty="0" smtClean="0"/>
              <a:t>Составные качественного функционирования школы:</a:t>
            </a:r>
            <a:endParaRPr lang="ru-RU" b="1" dirty="0">
              <a:solidFill>
                <a:srgbClr val="A50021"/>
              </a:solidFill>
            </a:endParaRPr>
          </a:p>
        </p:txBody>
      </p:sp>
      <p:pic>
        <p:nvPicPr>
          <p:cNvPr id="20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044" y="2232473"/>
            <a:ext cx="5987956" cy="46255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3302757" y="2296513"/>
            <a:ext cx="464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Условия функционирования и развития образовательной сферы: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7040"/>
          <a:stretch/>
        </p:blipFill>
        <p:spPr bwMode="auto">
          <a:xfrm>
            <a:off x="6552663" y="1685096"/>
            <a:ext cx="2263791" cy="149229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316406" y="3343701"/>
            <a:ext cx="514520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Государственная политика в сфере         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образования 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Охват детей обучением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Обеспечение образовательных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потребностей детей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Система воспитательной работы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Материально-техническое обеспечение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УВП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Учебно-методическое обеспечение УВП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Кадровая политика школы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549513" y="261752"/>
            <a:ext cx="4418271" cy="1567047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0"/>
            <a:ext cx="1203447" cy="1188213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1067775" y="357216"/>
            <a:ext cx="36149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kk-KZ" sz="1800" b="1" i="1" dirty="0" smtClean="0"/>
              <a:t>Составные качественного функционирования школы:</a:t>
            </a:r>
            <a:endParaRPr lang="ru-RU" b="1" dirty="0">
              <a:solidFill>
                <a:srgbClr val="A50021"/>
              </a:solidFill>
            </a:endParaRPr>
          </a:p>
        </p:txBody>
      </p:sp>
      <p:pic>
        <p:nvPicPr>
          <p:cNvPr id="20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044" y="1850336"/>
            <a:ext cx="5987956" cy="50076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3248166" y="1890843"/>
            <a:ext cx="46402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Образовательные процессы: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93576" y="2593074"/>
            <a:ext cx="534992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Внедрение образовательных инноваций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Реализация Республиканских образовательных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программ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Реализация школьных программ, проектов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Психологическое сопровождение УВП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Эмоционально-ценностная ориентация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учащихся, учителей, социализация учащихся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Состояние здоровья, физического развития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участников УВП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Внедрение информационных технологий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Внедрение технологий измерения качества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образования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11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1102" b="35938"/>
          <a:stretch/>
        </p:blipFill>
        <p:spPr bwMode="auto">
          <a:xfrm>
            <a:off x="6615850" y="1137206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549513" y="261752"/>
            <a:ext cx="4418271" cy="1567047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0"/>
            <a:ext cx="1203447" cy="1188213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1067775" y="357216"/>
            <a:ext cx="36149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kk-KZ" sz="1800" b="1" i="1" dirty="0" smtClean="0"/>
              <a:t>Составные качественного функционирования школы:</a:t>
            </a:r>
            <a:endParaRPr lang="ru-RU" b="1" dirty="0">
              <a:solidFill>
                <a:srgbClr val="A50021"/>
              </a:solidFill>
            </a:endParaRPr>
          </a:p>
        </p:txBody>
      </p:sp>
      <p:pic>
        <p:nvPicPr>
          <p:cNvPr id="20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044" y="1850336"/>
            <a:ext cx="5987956" cy="50076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3248166" y="1890843"/>
            <a:ext cx="46402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Образовательные результаты: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93576" y="2593074"/>
            <a:ext cx="5349923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800" dirty="0" smtClean="0"/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ЕНТ, ГИА, поступление в вуз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Олимпиады,  конкурсы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Международные сравнительные исследования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Аттестация учителей, уровень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профкомпетентности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Профессиональные конкурсы учителей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Результаты учебных достижений учащихся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Уровень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омпетентностей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Уровень удовлетворенности качеством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образовательных услуг среди учеников,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родителей, общественности</a:t>
            </a:r>
          </a:p>
          <a:p>
            <a:pPr lvl="0"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Результаты воспитательной работы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12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504" t="65792" r="504" b="1248"/>
          <a:stretch/>
        </p:blipFill>
        <p:spPr bwMode="auto">
          <a:xfrm>
            <a:off x="6631970" y="1311730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549513" y="261753"/>
            <a:ext cx="4418271" cy="1147514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0"/>
            <a:ext cx="1203447" cy="1188213"/>
          </a:xfrm>
          <a:prstGeom prst="rect">
            <a:avLst/>
          </a:prstGeom>
        </p:spPr>
      </p:pic>
      <p:pic>
        <p:nvPicPr>
          <p:cNvPr id="18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55304"/>
            <a:ext cx="3545006" cy="381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79" y="2355303"/>
            <a:ext cx="3346953" cy="39909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7040"/>
          <a:stretch/>
        </p:blipFill>
        <p:spPr bwMode="auto">
          <a:xfrm>
            <a:off x="1625820" y="1970472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1102" b="35938"/>
          <a:stretch/>
        </p:blipFill>
        <p:spPr bwMode="auto">
          <a:xfrm>
            <a:off x="6083587" y="1956072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806323" y="3492727"/>
            <a:ext cx="289222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kk-KZ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Достижение </a:t>
            </a:r>
            <a:r>
              <a:rPr lang="kk-KZ" sz="16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соответствия функционирования и развития, педагогического процесса в школе требованиям государственного стандарта </a:t>
            </a:r>
            <a:r>
              <a:rPr lang="kk-KZ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образования;</a:t>
            </a:r>
            <a:endParaRPr lang="ru-RU" sz="1600" b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5416215" y="3463992"/>
            <a:ext cx="274514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kk-KZ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Дальнейшее </a:t>
            </a:r>
            <a:r>
              <a:rPr lang="kk-KZ" sz="16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совершенствование учебно-воспитательного процесса, учитывая, индивидуальные особенности учащихся, их интересы, образовательные возможности, состояние </a:t>
            </a:r>
            <a:r>
              <a:rPr lang="kk-KZ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здоровья.</a:t>
            </a:r>
            <a:endParaRPr lang="ru-RU" sz="1600" b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67775" y="357216"/>
            <a:ext cx="36149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kk-KZ" sz="1800" b="1" i="1" dirty="0"/>
              <a:t>В качестве </a:t>
            </a:r>
            <a:r>
              <a:rPr lang="kk-KZ" sz="1800" b="1" dirty="0" smtClean="0">
                <a:solidFill>
                  <a:srgbClr val="C00000"/>
                </a:solidFill>
              </a:rPr>
              <a:t>ЦЕЛЕЙ </a:t>
            </a:r>
            <a:r>
              <a:rPr lang="kk-KZ" sz="1800" b="1" i="1" dirty="0" smtClean="0"/>
              <a:t>внутришкольного </a:t>
            </a:r>
            <a:r>
              <a:rPr lang="kk-KZ" sz="1800" b="1" i="1" dirty="0"/>
              <a:t>контроля </a:t>
            </a:r>
            <a:r>
              <a:rPr lang="kk-KZ" sz="1800" b="1" i="1" dirty="0" smtClean="0"/>
              <a:t>выдвигают:</a:t>
            </a:r>
            <a:endParaRPr lang="ru-RU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549513" y="261753"/>
            <a:ext cx="4418271" cy="1147514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0"/>
            <a:ext cx="1203447" cy="1188213"/>
          </a:xfrm>
          <a:prstGeom prst="rect">
            <a:avLst/>
          </a:prstGeom>
        </p:spPr>
      </p:pic>
      <p:pic>
        <p:nvPicPr>
          <p:cNvPr id="18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87" y="1618324"/>
            <a:ext cx="9004111" cy="54239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560663" y="1551375"/>
            <a:ext cx="817390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периодическая проверка выполнения требований государственных стандартов по  различным предметам;</a:t>
            </a:r>
          </a:p>
          <a:p>
            <a:pPr lvl="1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формирование у обучающихся ответственного отношения к овладению         </a:t>
            </a: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знаниями, умениями и навыками;</a:t>
            </a:r>
          </a:p>
          <a:p>
            <a:pPr lvl="1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систематический контроль за качеством преподавания учебных дисциплин, соблюдением педагогами научно обоснованных требований к содержанию, формам и методам учебно-воспитательной работы;</a:t>
            </a:r>
          </a:p>
          <a:p>
            <a:pPr lvl="1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поэтапный контроль за процессом усвоения знаний обучающимися, уровнем их развития, владением методами самостоятельного приобретения знаний;</a:t>
            </a:r>
          </a:p>
          <a:p>
            <a:pPr lvl="1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оказание помощи педагогам в учебно-воспитательной работе и совершенствовании ими своего педагогического мастерства;</a:t>
            </a:r>
          </a:p>
          <a:p>
            <a:pPr lvl="1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изучение опыта работы педагогов;</a:t>
            </a:r>
          </a:p>
          <a:p>
            <a:pPr lvl="1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обеспечение связи урочной и внеурочной деятельности школы;</a:t>
            </a:r>
          </a:p>
          <a:p>
            <a:pPr lvl="1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диагностика состояния учебно-воспитательного процесса, выявление отклонений от запрограммированного результата в работе коллектива и отдельных его членов, создание обстановки заинтересованности, доверия и совместного творчества;</a:t>
            </a:r>
          </a:p>
          <a:p>
            <a:pPr lvl="1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выработка наиболее эффективных технологий преподавания предметов;</a:t>
            </a:r>
          </a:p>
          <a:p>
            <a:pPr lvl="1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повышение ответственности педагогов, осуществление внедрения новых методов и приемов работы в практику преподавания учебных предметов.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67775" y="357216"/>
            <a:ext cx="3614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kk-KZ" sz="1800" b="1" i="1" dirty="0" smtClean="0">
                <a:solidFill>
                  <a:srgbClr val="FF0000"/>
                </a:solidFill>
              </a:rPr>
              <a:t>Задачи </a:t>
            </a:r>
            <a:r>
              <a:rPr lang="kk-KZ" sz="1800" b="1" i="1" dirty="0" smtClean="0"/>
              <a:t>внутришкольного </a:t>
            </a:r>
            <a:r>
              <a:rPr lang="kk-KZ" sz="1800" b="1" i="1" dirty="0"/>
              <a:t>контроля </a:t>
            </a:r>
            <a:r>
              <a:rPr lang="kk-KZ" sz="1800" b="1" i="1" dirty="0" smtClean="0"/>
              <a:t>:</a:t>
            </a:r>
            <a:endParaRPr lang="ru-RU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549514" y="207161"/>
            <a:ext cx="6542766" cy="707239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0"/>
            <a:ext cx="1203447" cy="1188213"/>
          </a:xfrm>
          <a:prstGeom prst="rect">
            <a:avLst/>
          </a:prstGeom>
        </p:spPr>
      </p:pic>
      <p:pic>
        <p:nvPicPr>
          <p:cNvPr id="18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14" y="1188213"/>
            <a:ext cx="2357459" cy="52944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978" y="1188213"/>
            <a:ext cx="3260134" cy="52944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7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111" y="1188213"/>
            <a:ext cx="2469979" cy="52944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7040"/>
          <a:stretch/>
        </p:blipFill>
        <p:spPr bwMode="auto">
          <a:xfrm>
            <a:off x="742191" y="914400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1102" b="35938"/>
          <a:stretch/>
        </p:blipFill>
        <p:spPr bwMode="auto">
          <a:xfrm>
            <a:off x="4066457" y="914400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504" t="65792" r="504" b="1248"/>
          <a:stretch/>
        </p:blipFill>
        <p:spPr bwMode="auto">
          <a:xfrm>
            <a:off x="6536436" y="970536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674596" y="2359720"/>
            <a:ext cx="207284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kk-KZ" b="1" i="1" dirty="0" smtClean="0"/>
              <a:t> </a:t>
            </a:r>
            <a:r>
              <a:rPr lang="kk-KZ" b="1" dirty="0"/>
              <a:t>Без объективной и полной информации, которая непрерывно поступает к руководителю и показывает, как происходит выполнение поставленных задач, руководитель не может управлять, принимать обоснованные решения.</a:t>
            </a:r>
            <a:endParaRPr lang="ru-RU" b="1" dirty="0"/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</a:pPr>
            <a:endParaRPr lang="ru-RU" sz="1400" b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3220871" y="2251998"/>
            <a:ext cx="2783687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kk-KZ" b="1" dirty="0" smtClean="0"/>
              <a:t>Имеется </a:t>
            </a:r>
            <a:r>
              <a:rPr lang="kk-KZ" b="1" dirty="0"/>
              <a:t>в виду аналитический срез и оценка состояния изучаемого объекта на основе сравнения этого состояния с заранее избранными параметрами повышения качества и эффективности контроля. Связана, прежде всего, с переводом на диагностическую основу. Педагог должен иметь четкое представление об уровне требований, о критериях оценки развития ученика и методах оценивания.</a:t>
            </a:r>
            <a:endParaRPr lang="ru-RU" b="1" dirty="0"/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6428096" y="2787221"/>
            <a:ext cx="212456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kk-KZ" b="1" dirty="0"/>
              <a:t>Предполагает превращение контроля в инструмент развития творческих начал в деятельности учителя.</a:t>
            </a:r>
            <a:endParaRPr lang="ru-RU" b="1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95482" y="289049"/>
            <a:ext cx="63648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kk-KZ" sz="2000" b="1" dirty="0" smtClean="0">
                <a:solidFill>
                  <a:srgbClr val="C00000"/>
                </a:solidFill>
              </a:rPr>
              <a:t>ФУНКЦИИ</a:t>
            </a:r>
            <a:r>
              <a:rPr lang="kk-KZ" sz="2000" b="1" i="1" dirty="0" smtClean="0"/>
              <a:t> </a:t>
            </a:r>
            <a:r>
              <a:rPr lang="kk-KZ" sz="2000" b="1" i="1" dirty="0"/>
              <a:t>внутришкольного </a:t>
            </a:r>
            <a:r>
              <a:rPr lang="kk-KZ" sz="2000" b="1" i="1" dirty="0" smtClean="0"/>
              <a:t>контроля:</a:t>
            </a:r>
            <a:endParaRPr lang="ru-RU" sz="1600" b="1" dirty="0">
              <a:solidFill>
                <a:srgbClr val="A50021"/>
              </a:solidFill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685800" y="1446099"/>
            <a:ext cx="18722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kk-KZ" sz="1600" b="1" i="1" dirty="0">
                <a:solidFill>
                  <a:srgbClr val="C00000"/>
                </a:solidFill>
              </a:rPr>
              <a:t>Функция обратной </a:t>
            </a:r>
            <a:r>
              <a:rPr lang="kk-KZ" sz="1600" b="1" i="1" dirty="0" smtClean="0">
                <a:solidFill>
                  <a:srgbClr val="C00000"/>
                </a:solidFill>
              </a:rPr>
              <a:t>связи</a:t>
            </a:r>
            <a:endParaRPr lang="ru-RU" sz="1600" b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3220872" y="1446098"/>
            <a:ext cx="20930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kk-KZ" sz="1600" b="1" i="1" dirty="0" smtClean="0">
                <a:solidFill>
                  <a:srgbClr val="C00000"/>
                </a:solidFill>
              </a:rPr>
              <a:t>Диагностическая функция</a:t>
            </a:r>
            <a:endParaRPr lang="ru-RU" sz="1600" b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6536436" y="1426139"/>
            <a:ext cx="20273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kk-KZ" sz="1600" b="1" i="1" dirty="0" smtClean="0">
                <a:solidFill>
                  <a:srgbClr val="C00000"/>
                </a:solidFill>
              </a:rPr>
              <a:t>Стимулирующая функция</a:t>
            </a:r>
            <a:endParaRPr lang="ru-RU" sz="1600" b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54626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741</Words>
  <Application>Microsoft Office PowerPoint</Application>
  <PresentationFormat>Экран (4:3)</PresentationFormat>
  <Paragraphs>90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</dc:creator>
  <cp:lastModifiedBy>user</cp:lastModifiedBy>
  <cp:revision>93</cp:revision>
  <dcterms:created xsi:type="dcterms:W3CDTF">2017-04-26T03:30:17Z</dcterms:created>
  <dcterms:modified xsi:type="dcterms:W3CDTF">2023-11-29T02:12:27Z</dcterms:modified>
</cp:coreProperties>
</file>