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sldIdLst>
    <p:sldId id="266" r:id="rId2"/>
    <p:sldId id="256" r:id="rId3"/>
    <p:sldId id="257" r:id="rId4"/>
    <p:sldId id="268" r:id="rId5"/>
    <p:sldId id="259" r:id="rId6"/>
    <p:sldId id="261" r:id="rId7"/>
    <p:sldId id="258" r:id="rId8"/>
    <p:sldId id="26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7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08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83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3291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707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436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064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034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73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838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72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16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260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973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305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69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55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7A907-3BA5-44CD-B15F-1BC163E163B2}" type="datetimeFigureOut">
              <a:rPr lang="ru-RU" smtClean="0"/>
              <a:pPr/>
              <a:t>03.03.2024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059024-6C46-4A25-90FF-D42406745E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42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  <p:sldLayoutId id="2147483922" r:id="rId12"/>
    <p:sldLayoutId id="2147483923" r:id="rId13"/>
    <p:sldLayoutId id="2147483924" r:id="rId14"/>
    <p:sldLayoutId id="2147483925" r:id="rId15"/>
    <p:sldLayoutId id="214748392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  <a:cs typeface="Aharoni" panose="02010803020104030203" pitchFamily="2" charset="-79"/>
              </a:rPr>
              <a:t>КГУ «Центр поддержки детей</a:t>
            </a:r>
            <a:br>
              <a:rPr lang="ru-RU" sz="3200" b="1" dirty="0">
                <a:solidFill>
                  <a:schemeClr val="tx1"/>
                </a:solidFill>
                <a:cs typeface="Aharoni" panose="02010803020104030203" pitchFamily="2" charset="-79"/>
              </a:rPr>
            </a:br>
            <a:r>
              <a:rPr lang="ru-RU" sz="3200" b="1" dirty="0">
                <a:solidFill>
                  <a:schemeClr val="tx1"/>
                </a:solidFill>
                <a:cs typeface="Aharoni" panose="02010803020104030203" pitchFamily="2" charset="-79"/>
              </a:rPr>
              <a:t> с особыми образовательными потребностями </a:t>
            </a:r>
            <a:br>
              <a:rPr lang="ru-RU" sz="3200" b="1" dirty="0">
                <a:solidFill>
                  <a:schemeClr val="tx1"/>
                </a:solidFill>
                <a:cs typeface="Aharoni" panose="02010803020104030203" pitchFamily="2" charset="-79"/>
              </a:rPr>
            </a:br>
            <a:r>
              <a:rPr lang="ru-RU" sz="3200" b="1" dirty="0">
                <a:solidFill>
                  <a:schemeClr val="tx1"/>
                </a:solidFill>
                <a:cs typeface="Aharoni" panose="02010803020104030203" pitchFamily="2" charset="-79"/>
              </a:rPr>
              <a:t>города Рудного»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Педагогический </a:t>
            </a:r>
            <a:r>
              <a:rPr lang="en-US" sz="3200" b="1" dirty="0" err="1">
                <a:solidFill>
                  <a:srgbClr val="002060"/>
                </a:solidFill>
              </a:rPr>
              <a:t>bootcamp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ru-RU" sz="3200" b="1" dirty="0">
                <a:solidFill>
                  <a:srgbClr val="002060"/>
                </a:solidFill>
              </a:rPr>
              <a:t>«</a:t>
            </a:r>
            <a:r>
              <a:rPr lang="ru-RU" sz="3200" b="1" dirty="0" err="1">
                <a:solidFill>
                  <a:srgbClr val="002060"/>
                </a:solidFill>
              </a:rPr>
              <a:t>Безбарьерная</a:t>
            </a:r>
            <a:r>
              <a:rPr lang="ru-RU" sz="3200" b="1" dirty="0">
                <a:solidFill>
                  <a:srgbClr val="002060"/>
                </a:solidFill>
              </a:rPr>
              <a:t> школа»</a:t>
            </a:r>
          </a:p>
          <a:p>
            <a:pPr algn="ctr"/>
            <a:r>
              <a:rPr lang="ru-RU" sz="3600" b="1" dirty="0">
                <a:solidFill>
                  <a:schemeClr val="tx1"/>
                </a:solidFill>
              </a:rPr>
              <a:t>Оценка особых образовательных потребностей учащихся с особыми образовательными потребностями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527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109272" y="659567"/>
            <a:ext cx="974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Психолого-педагогический</a:t>
            </a:r>
            <a:r>
              <a:rPr lang="ru-RU" sz="4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консилиум-</a:t>
            </a:r>
            <a:r>
              <a:rPr lang="ru-RU" sz="4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94479" y="1648918"/>
            <a:ext cx="1006359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</a:t>
            </a:r>
            <a:r>
              <a:rPr lang="ru-RU" sz="3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то </a:t>
            </a:r>
            <a:r>
              <a:rPr lang="ru-RU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совещание</a:t>
            </a:r>
            <a:r>
              <a:rPr lang="ru-RU" sz="3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профессионалов, которое периодически обсуждает и оценивает обученность, обучаемость и реальные учебные возможности учащихся по заранее оговоренным параметрам. </a:t>
            </a:r>
          </a:p>
          <a:p>
            <a:r>
              <a:rPr lang="ru-RU" sz="3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бсуждаются</a:t>
            </a:r>
            <a:r>
              <a:rPr lang="ru-RU" sz="3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не только </a:t>
            </a:r>
            <a:r>
              <a:rPr lang="ru-RU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прогноз</a:t>
            </a:r>
            <a:r>
              <a:rPr lang="ru-RU" sz="3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успеваемости, но и </a:t>
            </a:r>
            <a:r>
              <a:rPr lang="ru-RU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причины неуспеваемости </a:t>
            </a:r>
            <a:r>
              <a:rPr lang="ru-RU" sz="3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выносится </a:t>
            </a:r>
            <a:r>
              <a:rPr lang="ru-RU" sz="3200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решение о системе мер</a:t>
            </a:r>
            <a:r>
              <a:rPr lang="ru-RU" sz="3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 преодолению пробелов в общеучебных умениях и знаниях учащихся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6546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9744" y="374755"/>
            <a:ext cx="11482465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Задачи и организация деятельности школьного психолого-педагогического консилиума</a:t>
            </a:r>
          </a:p>
          <a:p>
            <a:endParaRPr lang="ru-RU" sz="2400" b="1" dirty="0"/>
          </a:p>
          <a:p>
            <a:r>
              <a:rPr lang="ru-RU" sz="3200" b="1" dirty="0" smtClean="0">
                <a:solidFill>
                  <a:srgbClr val="002060"/>
                </a:solidFill>
              </a:rPr>
              <a:t>- анализ ситуации развития и/или обучения учащихся, имеющих особые образовательные потребности;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- определение содержания психолого-педагогической помощи учащимся и координация взаимодействия специалистов по ее оказанию;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- разработка рекомендаций для педагогов о содержании помощи учащимся в учебном процессе; рекомендаций родителям;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- оценка эффективности психолого-педагогической помощи.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239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222737" y="65911"/>
            <a:ext cx="11446099" cy="575542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solidFill>
                <a:srgbClr val="333333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Заседания подразделяются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плановые и </a:t>
            </a: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внеплановые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Плановые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проводятся 3-5 раз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 год.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Деятельность планового консилиума осуществляется в следующих направлениях: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обсуждение особых образовательных потребностей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учащихся, приступающих к школьному обучению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(1класс) 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учащихся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 переходе в среднее звено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учащихся, имеющих особые образовательные потребности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(5класс)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разработка содержания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психолого-педагогического сопровождения учащихся,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обнаруживших особые образовательные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потребности;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динамическая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оценка успешности реализации коррекционно-развивающих задач и изменение при необходимости ранее намеченной программы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психолого-педагогического сопровождения учащихся;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оценка эффективности психолого-педагогического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сопровождени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учащихся.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37161" y="1047393"/>
            <a:ext cx="11199914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Направле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ние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деятельности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внепланового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заседания консилиума: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 организация мероприятий по устранению выявленных проблем в обучении и воспитании ребенка;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457200" indent="-45720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разработка плана коррекционно-развивающей работы с ребенком в изменившейся ситуации.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ru-RU" sz="2800" dirty="0" smtClean="0"/>
              <a:t> </a:t>
            </a:r>
            <a:r>
              <a:rPr lang="ru-RU" sz="2800" dirty="0"/>
              <a:t>Заключение консилиума доводится до сведения всех участников образовательного процесса (учителей-предметников, педагогов дополнительного образования, родителей) и является рекомендацией.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85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9685" y="491320"/>
            <a:ext cx="1086361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Состав школьного </a:t>
            </a:r>
            <a:r>
              <a:rPr lang="ru-RU" sz="2800" b="1" dirty="0" smtClean="0"/>
              <a:t>консилиума</a:t>
            </a:r>
          </a:p>
          <a:p>
            <a:pPr algn="ctr"/>
            <a:r>
              <a:rPr lang="ru-RU" sz="2800" b="1" dirty="0" smtClean="0"/>
              <a:t> </a:t>
            </a:r>
            <a:r>
              <a:rPr lang="ru-RU" sz="2800" b="1" dirty="0"/>
              <a:t>может </a:t>
            </a:r>
            <a:r>
              <a:rPr lang="ru-RU" sz="2800" b="1" dirty="0" smtClean="0"/>
              <a:t>быть</a:t>
            </a:r>
          </a:p>
          <a:p>
            <a:pPr algn="ctr"/>
            <a:r>
              <a:rPr lang="ru-RU" sz="2800" b="1" dirty="0" smtClean="0"/>
              <a:t> </a:t>
            </a:r>
            <a:r>
              <a:rPr lang="ru-RU" sz="2800" b="1" dirty="0">
                <a:solidFill>
                  <a:srgbClr val="FF0000"/>
                </a:solidFill>
              </a:rPr>
              <a:t>гибким и включать постоянных и временных членов. 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r>
              <a:rPr lang="ru-RU" sz="4400" b="1" dirty="0" smtClean="0"/>
              <a:t>Постоянные </a:t>
            </a:r>
            <a:r>
              <a:rPr lang="ru-RU" sz="4400" b="1" dirty="0"/>
              <a:t>участники </a:t>
            </a:r>
            <a:r>
              <a:rPr lang="ru-RU" sz="2800" b="1" dirty="0"/>
              <a:t>– заместитель директора школы по учебно-воспитательной работе, педагог-психолог, социальный педагог, учитель-логопед, учитель-дефектолог. Постоянные участники присутствуют на каждом заседании консилиума, участвуют в подготовке, последующем контроле за выполнением рекомендаций. </a:t>
            </a:r>
            <a:endParaRPr lang="ru-RU" sz="2800" b="1" dirty="0" smtClean="0"/>
          </a:p>
          <a:p>
            <a:r>
              <a:rPr lang="ru-RU" sz="4800" b="1" dirty="0" smtClean="0"/>
              <a:t>Временные </a:t>
            </a:r>
            <a:r>
              <a:rPr lang="ru-RU" sz="4800" b="1" dirty="0"/>
              <a:t>члены </a:t>
            </a:r>
            <a:r>
              <a:rPr lang="ru-RU" sz="2800" b="1" dirty="0"/>
              <a:t>принимают участие в консилиуме по мере необходимости (классные руководители, учителя-предметники, медицинские работники).</a:t>
            </a:r>
          </a:p>
        </p:txBody>
      </p:sp>
    </p:spTree>
    <p:extLst>
      <p:ext uri="{BB962C8B-B14F-4D97-AF65-F5344CB8AC3E}">
        <p14:creationId xmlns:p14="http://schemas.microsoft.com/office/powerpoint/2010/main" val="147750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04092" y="430883"/>
            <a:ext cx="11418277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Порядок проведения школьного психолого-педагогического консилиума </a:t>
            </a:r>
            <a:endParaRPr lang="ru-RU" sz="4000" b="1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40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На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1-м</a:t>
            </a:r>
            <a:r>
              <a:rPr kumimoji="0" lang="ru-RU" sz="40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заседании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консилиума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-составляется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график проведения консилиумов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-определяется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список учащихся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 имеющих особые образовательные потребности и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нуждающиеся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в динамическом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наблюдении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специалистов сопровождения.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93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9684" y="409432"/>
            <a:ext cx="1042688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На заседании </a:t>
            </a:r>
            <a:r>
              <a:rPr lang="ru-RU" sz="3200" dirty="0" smtClean="0"/>
              <a:t>консилиума </a:t>
            </a:r>
            <a:r>
              <a:rPr lang="ru-RU" sz="3200" dirty="0">
                <a:solidFill>
                  <a:srgbClr val="FF0000"/>
                </a:solidFill>
              </a:rPr>
              <a:t>обсуждаются</a:t>
            </a:r>
            <a:r>
              <a:rPr lang="ru-RU" sz="3200" dirty="0"/>
              <a:t> обобщенные аналитические материалы </a:t>
            </a:r>
            <a:r>
              <a:rPr lang="ru-RU" sz="3200" dirty="0">
                <a:solidFill>
                  <a:srgbClr val="FF0000"/>
                </a:solidFill>
              </a:rPr>
              <a:t>обследования,</a:t>
            </a:r>
            <a:r>
              <a:rPr lang="ru-RU" sz="3200" dirty="0"/>
              <a:t> которые провел </a:t>
            </a:r>
            <a:r>
              <a:rPr lang="ru-RU" sz="3200" dirty="0">
                <a:solidFill>
                  <a:srgbClr val="FF0000"/>
                </a:solidFill>
              </a:rPr>
              <a:t>каждый специалист </a:t>
            </a:r>
            <a:r>
              <a:rPr lang="ru-RU" sz="3200" dirty="0"/>
              <a:t>службы психолого-педагогического сопровождения. Они оформляются в виде представлений специалистов (</a:t>
            </a:r>
            <a:r>
              <a:rPr lang="ru-RU" sz="3200" dirty="0">
                <a:solidFill>
                  <a:srgbClr val="FF0000"/>
                </a:solidFill>
              </a:rPr>
              <a:t>Приложение А</a:t>
            </a:r>
            <a:r>
              <a:rPr lang="ru-RU" sz="3200" dirty="0"/>
              <a:t>). В представлениях специалистов информация о ребенке и его семье формулируется доступным и понятным педагогу языком и излагается в форме, не нарушающей права ребенка и родителей на конфиденциальность. </a:t>
            </a:r>
          </a:p>
        </p:txBody>
      </p:sp>
    </p:spTree>
    <p:extLst>
      <p:ext uri="{BB962C8B-B14F-4D97-AF65-F5344CB8AC3E}">
        <p14:creationId xmlns:p14="http://schemas.microsoft.com/office/powerpoint/2010/main" val="146648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769</TotalTime>
  <Words>424</Words>
  <Application>Microsoft Office PowerPoint</Application>
  <PresentationFormat>Широкоэкранный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Aharoni</vt:lpstr>
      <vt:lpstr>Arial</vt:lpstr>
      <vt:lpstr>Calibri</vt:lpstr>
      <vt:lpstr>Times New Roman</vt:lpstr>
      <vt:lpstr>Trebuchet MS</vt:lpstr>
      <vt:lpstr>Wingdings 3</vt:lpstr>
      <vt:lpstr>Аспект</vt:lpstr>
      <vt:lpstr>КГУ «Центр поддержки детей  с особыми образовательными потребностями  города Рудного»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Наталья</cp:lastModifiedBy>
  <cp:revision>35</cp:revision>
  <dcterms:created xsi:type="dcterms:W3CDTF">2024-02-27T18:26:36Z</dcterms:created>
  <dcterms:modified xsi:type="dcterms:W3CDTF">2024-03-03T08:38:32Z</dcterms:modified>
</cp:coreProperties>
</file>