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619" r:id="rId4"/>
  </p:sldMasterIdLst>
  <p:notesMasterIdLst>
    <p:notesMasterId r:id="rId17"/>
  </p:notesMasterIdLst>
  <p:handoutMasterIdLst>
    <p:handoutMasterId r:id="rId18"/>
  </p:handoutMasterIdLst>
  <p:sldIdLst>
    <p:sldId id="296" r:id="rId5"/>
    <p:sldId id="297" r:id="rId6"/>
    <p:sldId id="289" r:id="rId7"/>
    <p:sldId id="298" r:id="rId8"/>
    <p:sldId id="264" r:id="rId9"/>
    <p:sldId id="299" r:id="rId10"/>
    <p:sldId id="300" r:id="rId11"/>
    <p:sldId id="301" r:id="rId12"/>
    <p:sldId id="293" r:id="rId13"/>
    <p:sldId id="302" r:id="rId14"/>
    <p:sldId id="295" r:id="rId15"/>
    <p:sldId id="303" r:id="rId16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0012" autoAdjust="0"/>
  </p:normalViewPr>
  <p:slideViewPr>
    <p:cSldViewPr snapToGrid="0">
      <p:cViewPr varScale="1">
        <p:scale>
          <a:sx n="63" d="100"/>
          <a:sy n="63" d="100"/>
        </p:scale>
        <p:origin x="7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6F0F5933-A412-4FD6-B3C9-31F1A96EEA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9C6F6-304C-421E-8C1F-DADEFB6261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1BAFBB-D262-4771-881D-FBC84183246D}" type="datetime1">
              <a:rPr lang="ru-RU" smtClean="0"/>
              <a:t>09.02.2024</a:t>
            </a:fld>
            <a:endParaRPr lang="ru-RU" dirty="0"/>
          </a:p>
        </p:txBody>
      </p:sp>
      <p:sp>
        <p:nvSpPr>
          <p:cNvPr id="4" name="Нижний колонтитул 3">
            <a:extLst>
              <a:ext uri="{FF2B5EF4-FFF2-40B4-BE49-F238E27FC236}">
                <a16:creationId xmlns:a16="http://schemas.microsoft.com/office/drawing/2014/main" xmlns="" id="{0E95D969-E08B-4FA8-A1CF-E8C2EEED05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42AA7953-DF70-4849-BDBD-77BCF7BD45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BA3737-EEC6-4B63-A321-387A2EB17E6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395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6E194-066C-438C-B96B-2259FB7F73E7}" type="datetime1">
              <a:rPr lang="ru-RU" smtClean="0"/>
              <a:pPr/>
              <a:t>09.02.2024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E28B0B-6B30-4B0C-BA39-97500FFFDCE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00564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67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924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948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083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65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ru-RU" noProof="0" smtClean="0"/>
              <a:t>9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00547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AE28B0B-6B30-4B0C-BA39-97500FFFDCE6}" type="slidenum">
              <a:rPr lang="ru-RU" noProof="0" smtClean="0"/>
              <a:t>10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3155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6BDBD3-02A6-4A41-BAC7-9BAEFE7FB2C4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807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C2DC4F-971B-4980-B35D-B82AB221616B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59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CEC68D-C212-4EB4-99A3-D62D797A9120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412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 anchor="t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9F3A92-3A27-4379-BC41-F5C33F11B7C9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01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C8E521-916A-4EC6-8A8C-49E62E4E3A61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28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CE274D-AEED-4878-BEC0-02AE9CF3C6BF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65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D64E9B-1EB2-4BF2-9346-27C6E9C5DA14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11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A17A0D-DDDC-4824-B511-99E60627811C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22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55621B-FBA7-4081-A86D-5E759FD12C9B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4805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1BDF0-86BA-44AC-A16D-B0663095947F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679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Прямоугольник 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Прямоугольник 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Щелкните значок, чтобы добавить изображение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F59F6073-18C8-4E07-BB94-CDE881D769B7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61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/>
          <p:cNvSpPr/>
          <p:nvPr/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87A147A-8B25-42B8-914F-A9EF47B695AC}" type="datetime1">
              <a:rPr lang="ru-RU" noProof="0" smtClean="0"/>
              <a:t>09.02.2024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7966EA62-41C5-4F9A-A915-5B0BC739C92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686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eadertop.kz.tilda.ws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hyperlink" Target="mailto:ak.baiqau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leadertop.kz.tilda.ws/ru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dertop.kz.tilda.ws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adertop.kz.tilda.ws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8521107-7D9E-42A7-B842-A4D268E56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996" y="188536"/>
            <a:ext cx="5853003" cy="26583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8916999-4BC1-487C-88F6-5D04A141DE70}"/>
              </a:ext>
            </a:extLst>
          </p:cNvPr>
          <p:cNvSpPr txBox="1"/>
          <p:nvPr/>
        </p:nvSpPr>
        <p:spPr>
          <a:xfrm>
            <a:off x="1613025" y="2948821"/>
            <a:ext cx="98216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лучшее использование электронных учебников на платформе TopІQ.kz –</a:t>
            </a:r>
          </a:p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«LEADER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TopІQ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kk-KZ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xmlns="" id="{117606B3-4FBF-4129-8F75-3F92EC8E6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36775" y="3123286"/>
            <a:ext cx="3284521" cy="299563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1C269A5-4D17-4D27-96E9-00F3DF269C08}"/>
              </a:ext>
            </a:extLst>
          </p:cNvPr>
          <p:cNvSpPr txBox="1"/>
          <p:nvPr/>
        </p:nvSpPr>
        <p:spPr>
          <a:xfrm>
            <a:off x="2819654" y="5828904"/>
            <a:ext cx="8143718" cy="580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Слоган конкурса: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TopIQ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kk-KZ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 в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топе!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79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02F2F9-B0E3-4FC4-928E-0FC9704BC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5"/>
            <a:ext cx="12311508" cy="117053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105922A-DC26-42C3-83E1-883884FDA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839" y="239649"/>
            <a:ext cx="6023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Номинации конкурса</a:t>
            </a:r>
            <a:endParaRPr kumimoji="0" lang="ru-RU" altLang="ru-KZ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2B6830-9197-45A0-A307-6FF85496A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22" y="241026"/>
            <a:ext cx="749873" cy="9205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DFB7E4-B2EA-4E2F-BF6B-E71320550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4812" y="234715"/>
            <a:ext cx="762066" cy="701101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602FB4C8-D6BD-40AD-89C7-5B90EF81E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83" y="1190538"/>
            <a:ext cx="11547834" cy="5087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конкурса определяются </a:t>
            </a:r>
            <a:r>
              <a:rPr lang="kk-K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следующим номинациям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endParaRPr lang="kk-KZ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TopIQ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жаршысы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блогеров, журналистов, освещающих темы цифровых учебников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TopIQ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елсенді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Әкімші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среди администраторов школ, ответственных за подключение пользователей к платформе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номинации будут отмечены лучшие администраторы школ, 100% </a:t>
            </a:r>
            <a:r>
              <a:rPr lang="kk-K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активировавший купленные лицензии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Сенімді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серіктес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среди координаторов в регионах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номинации будут отмечены лучшие координаторы регионов,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 ведущие внедрение платформы в своих регионах</a:t>
            </a: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победитель, занявший 1, 2, 3 место, получает ценный приз и диплом от организатора конкурса «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Алматыкiтап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баспасы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соответствии с занятым местом (приз вручается лично в руки).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Церемония награждения победителей состоится в рамках областных  августовских конференций в каждом регионе, церемония награждения будет транслироваться в СМИ, на страницах соцсетей учебных заведений, издательства, партнеров.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в номинациях определяются конкурсной комиссией.</a:t>
            </a:r>
          </a:p>
          <a:p>
            <a:pPr marL="0" indent="0"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Первое место – 1, второе место – 1, третье место – 1</a:t>
            </a:r>
          </a:p>
          <a:p>
            <a:pPr marL="0" indent="0" algn="just">
              <a:lnSpc>
                <a:spcPct val="106000"/>
              </a:lnSpc>
              <a:spcAft>
                <a:spcPts val="800"/>
              </a:spcAft>
              <a:buNone/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600" cap="all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0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6BDC41-9FFF-42A8-AD3D-23DBFA1C0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1392238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9EF337C-8342-48AB-B8C5-92B7F84F5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984349"/>
              </p:ext>
            </p:extLst>
          </p:nvPr>
        </p:nvGraphicFramePr>
        <p:xfrm>
          <a:off x="635074" y="2014304"/>
          <a:ext cx="10576873" cy="1889760"/>
        </p:xfrm>
        <a:graphic>
          <a:graphicData uri="http://schemas.openxmlformats.org/drawingml/2006/table">
            <a:tbl>
              <a:tblPr firstRow="1" firstCol="1" bandRow="1"/>
              <a:tblGrid>
                <a:gridCol w="10576873">
                  <a:extLst>
                    <a:ext uri="{9D8B030D-6E8A-4147-A177-3AD203B41FA5}">
                      <a16:colId xmlns:a16="http://schemas.microsoft.com/office/drawing/2014/main" xmlns="" val="2736873834"/>
                    </a:ext>
                  </a:extLst>
                </a:gridCol>
              </a:tblGrid>
              <a:tr h="1037117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составе конкурсной комиссии: победители республиканского конкурса «LEADER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TopІQ-202</a:t>
                      </a:r>
                      <a:r>
                        <a:rPr lang="kk-KZ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и авторы учебников издательства «Алматыкітап», известные/публичные личности РК. 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Комиссия рассматривает заявки участников, конкурсные материалы, обсуждает спорные моменты и результаты определения победителей, подписывает опросные листы, дает окончательное заключение с именами победителей.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84" marR="593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516096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ED0B0D-CE16-4FD3-A0F5-0DA43FE7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19" y="323318"/>
            <a:ext cx="749873" cy="920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8A4E84-AE15-4540-AB50-A5A3B8C8F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0088" y="272450"/>
            <a:ext cx="762066" cy="701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4901C3-CF47-433C-ACF9-909D5CEF610B}"/>
              </a:ext>
            </a:extLst>
          </p:cNvPr>
          <p:cNvSpPr txBox="1"/>
          <p:nvPr/>
        </p:nvSpPr>
        <p:spPr>
          <a:xfrm>
            <a:off x="3365370" y="361389"/>
            <a:ext cx="4769962" cy="768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КОНКУРСНАЯ КОМИССИЯ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772823-A163-4BD6-A33C-9BF0971DD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95" y="2016125"/>
            <a:ext cx="225572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0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96BDC41-9FFF-42A8-AD3D-23DBFA1C0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815"/>
            <a:ext cx="12191999" cy="1392238"/>
          </a:xfrm>
          <a:prstGeom prst="rect">
            <a:avLst/>
          </a:prstGeom>
        </p:spPr>
      </p:pic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B9EF337C-8342-48AB-B8C5-92B7F84F5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476296"/>
              </p:ext>
            </p:extLst>
          </p:nvPr>
        </p:nvGraphicFramePr>
        <p:xfrm>
          <a:off x="781419" y="1701184"/>
          <a:ext cx="10582489" cy="3566160"/>
        </p:xfrm>
        <a:graphic>
          <a:graphicData uri="http://schemas.openxmlformats.org/drawingml/2006/table">
            <a:tbl>
              <a:tblPr firstRow="1" firstCol="1" bandRow="1"/>
              <a:tblGrid>
                <a:gridCol w="10582489">
                  <a:extLst>
                    <a:ext uri="{9D8B030D-6E8A-4147-A177-3AD203B41FA5}">
                      <a16:colId xmlns:a16="http://schemas.microsoft.com/office/drawing/2014/main" xmlns="" val="2736873834"/>
                    </a:ext>
                  </a:extLst>
                </a:gridCol>
              </a:tblGrid>
              <a:tr h="1037117"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Старт конкурса пройдет </a:t>
                      </a:r>
                      <a:r>
                        <a:rPr lang="kk-KZ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февраля 202</a:t>
                      </a:r>
                      <a:r>
                        <a:rPr lang="kk-KZ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года в 16.00 в Доме книги имени Абая г.Алматы. Информация будет размещена в социальных сетях издательства «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Алматыкiтап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 с репостом на официальных аккаунтах партнеров, опорных школ и колледжей.</a:t>
                      </a: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Награждение победителей состоится с 1 по 30 августа 202</a:t>
                      </a:r>
                      <a:r>
                        <a:rPr lang="kk-KZ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года в рамках августовских конференций в регионах РК.</a:t>
                      </a:r>
                    </a:p>
                    <a:p>
                      <a:pPr algn="just"/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Ход проведения и итоги конкурса публикуются на страницах в социальных сетях издательства и партнеров, на сайтах учебных заведений участников конкурса.</a:t>
                      </a: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Сайт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80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http://leadertop.kz.tilda.ws/</a:t>
                      </a: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kk-KZ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всем вопросам: </a:t>
                      </a:r>
                      <a:r>
                        <a:rPr lang="tr-TR" sz="18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instagram</a:t>
                      </a: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tr-TR" sz="180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Almatykitap_official</a:t>
                      </a: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e-mail: </a:t>
                      </a:r>
                      <a:r>
                        <a:rPr lang="en-US" sz="1800" u="sng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ak.baiqau@gmail.com</a:t>
                      </a:r>
                      <a:endParaRPr lang="ru-RU" sz="18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384" marR="5938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5160968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ED0B0D-CE16-4FD3-A0F5-0DA43FE73A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19" y="323318"/>
            <a:ext cx="749873" cy="9205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8A4E84-AE15-4540-AB50-A5A3B8C8F1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0088" y="272450"/>
            <a:ext cx="762066" cy="7011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4901C3-CF47-433C-ACF9-909D5CEF610B}"/>
              </a:ext>
            </a:extLst>
          </p:cNvPr>
          <p:cNvSpPr txBox="1"/>
          <p:nvPr/>
        </p:nvSpPr>
        <p:spPr>
          <a:xfrm>
            <a:off x="2894029" y="329810"/>
            <a:ext cx="519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8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kern="1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</a:t>
            </a:r>
            <a:endParaRPr lang="ru-RU" sz="1800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4772823-A163-4BD6-A33C-9BF0971DD1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95" y="2016125"/>
            <a:ext cx="225572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3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74D31D-5628-404D-9407-F2CA2C071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4075"/>
            <a:ext cx="12066308" cy="1575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A66195-D587-49EA-A3AE-288D97035448}"/>
              </a:ext>
            </a:extLst>
          </p:cNvPr>
          <p:cNvSpPr txBox="1"/>
          <p:nvPr/>
        </p:nvSpPr>
        <p:spPr>
          <a:xfrm>
            <a:off x="3086707" y="370279"/>
            <a:ext cx="6443960" cy="1691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TopIQ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среди пользователей электронных учебников 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платформе </a:t>
            </a:r>
            <a:r>
              <a:rPr lang="tr-TR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</a:t>
            </a:r>
            <a:r>
              <a:rPr lang="kk-KZ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tr-TR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Q.kz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0FF9E44-B2B6-42A9-B962-07EABADD3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49" y="370279"/>
            <a:ext cx="1048102" cy="128254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3731E65-46A4-4618-812B-775C14F6F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090" y="2092875"/>
            <a:ext cx="237765" cy="231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393038-1F5D-4BAE-845F-CEF23A6E6C5E}"/>
              </a:ext>
            </a:extLst>
          </p:cNvPr>
          <p:cNvSpPr txBox="1"/>
          <p:nvPr/>
        </p:nvSpPr>
        <p:spPr>
          <a:xfrm>
            <a:off x="756549" y="2061768"/>
            <a:ext cx="10838420" cy="3131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Конкурс призван актуализировать деятельность педагогов по обновлению содержания образования и использованию электронных учебников в практике преподавания и обучения школьников в системе современного цифрового образования.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Организатором республиканского конкурса выступает издательство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Алматыкiтап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баспасы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при поддержке МП РК.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Сроки проведения конкурса: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202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 –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июля 202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Церемония награждения финалистов состоится в августе 202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 в рамках проведения августовских совещаний.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41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74D31D-5628-404D-9407-F2CA2C071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4075"/>
            <a:ext cx="12066308" cy="1575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A66195-D587-49EA-A3AE-288D97035448}"/>
              </a:ext>
            </a:extLst>
          </p:cNvPr>
          <p:cNvSpPr txBox="1"/>
          <p:nvPr/>
        </p:nvSpPr>
        <p:spPr>
          <a:xfrm>
            <a:off x="3086707" y="370279"/>
            <a:ext cx="6443960" cy="1691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TopIQ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среди пользователей электронных учебников 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платформе </a:t>
            </a:r>
            <a:r>
              <a:rPr lang="tr-TR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</a:t>
            </a:r>
            <a:r>
              <a:rPr lang="kk-KZ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tr-TR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Q.kz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CA7C295-4A74-4423-B1B8-55A3D562E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074" y="2092875"/>
            <a:ext cx="256544" cy="2351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0FF9E44-B2B6-42A9-B962-07EABADD3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549" y="370279"/>
            <a:ext cx="1048102" cy="12825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1BDC3AF-7CDF-4727-8E4B-FED1B8F5FD85}"/>
              </a:ext>
            </a:extLst>
          </p:cNvPr>
          <p:cNvSpPr txBox="1"/>
          <p:nvPr/>
        </p:nvSpPr>
        <p:spPr>
          <a:xfrm>
            <a:off x="607198" y="3773936"/>
            <a:ext cx="7214625" cy="4300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мотивировать педагогов к поиску и внедрению инновационных форм и методов обучения, ориентированных на формирование функциональной грамотности учащихся;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популяризировать использование электронных учебников среди учителей, детей и родителей, студентов и преподавателей педагогических колледжей и вузов;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выявить эффективные системы организации учебно-воспитательного процесса по электронным учебникам в школах, педагогических колледжах и вузах республики;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K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Сайт: </a:t>
            </a:r>
            <a:r>
              <a:rPr lang="kk-KZ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http://leadertop.kz.tilda.ws/ru</a:t>
            </a:r>
            <a:r>
              <a:rPr lang="kk-KZ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F20713-2DC2-49EA-855A-16BF7B525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9618" y="3160996"/>
            <a:ext cx="237765" cy="2316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8ED73557-4A3A-475E-9636-7343E4C35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77" y="3780321"/>
            <a:ext cx="237765" cy="2316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3731E65-46A4-4618-812B-775C14F6F4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090" y="2092875"/>
            <a:ext cx="237765" cy="2316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BBCA968-8544-4618-8C44-EA1813D63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3229" y="2810946"/>
            <a:ext cx="237765" cy="231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393038-1F5D-4BAE-845F-CEF23A6E6C5E}"/>
              </a:ext>
            </a:extLst>
          </p:cNvPr>
          <p:cNvSpPr txBox="1"/>
          <p:nvPr/>
        </p:nvSpPr>
        <p:spPr>
          <a:xfrm>
            <a:off x="522595" y="2059760"/>
            <a:ext cx="7299229" cy="1751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КОНКУРСА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выявление и популяризация инновационного опыта педагогов республики в использовании электронных учебников на образовательной платформе TopІQ.kz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11574BC-6D77-404C-A1D8-9A16746616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0455" y="388880"/>
            <a:ext cx="910995" cy="8312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3F854CF-15BB-4A7A-A362-7C357B2D1D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6619" y="2015376"/>
            <a:ext cx="3950550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74D31D-5628-404D-9407-F2CA2C071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4075"/>
            <a:ext cx="12066308" cy="1575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A66195-D587-49EA-A3AE-288D97035448}"/>
              </a:ext>
            </a:extLst>
          </p:cNvPr>
          <p:cNvSpPr txBox="1"/>
          <p:nvPr/>
        </p:nvSpPr>
        <p:spPr>
          <a:xfrm>
            <a:off x="3086707" y="370279"/>
            <a:ext cx="6443960" cy="1691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«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LEADER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TopIQ</a:t>
            </a: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-2023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среди пользователей электронных учебников 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платформе </a:t>
            </a:r>
            <a:r>
              <a:rPr lang="tr-TR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</a:t>
            </a:r>
            <a:r>
              <a:rPr lang="kk-KZ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tr-TR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Q.kz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0FF9E44-B2B6-42A9-B962-07EABADD3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49" y="370279"/>
            <a:ext cx="1048102" cy="128254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1BDC3AF-7CDF-4727-8E4B-FED1B8F5FD85}"/>
              </a:ext>
            </a:extLst>
          </p:cNvPr>
          <p:cNvSpPr txBox="1"/>
          <p:nvPr/>
        </p:nvSpPr>
        <p:spPr>
          <a:xfrm>
            <a:off x="337884" y="2825260"/>
            <a:ext cx="7214625" cy="448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формирование цифровых навыков для интеллектуального и творческого развития обучающихся и специалистов сферы образования;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демонстрация и пропаганда лучших достижений педагогов, опыт работы школ, педагогических колледжей и вузов по использованию электронных учебников на платформе TopІQ.kz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укрепление сотрудничества издательства «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Алматыкiтап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баспасы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авторов печатных и электронных учебников, педагогов школ, преподавателей педагогических колледжей и вузов.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KZ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F20713-2DC2-49EA-855A-16BF7B525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9618" y="3160996"/>
            <a:ext cx="237765" cy="2316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3731E65-46A4-4618-812B-775C14F6F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90" y="2092875"/>
            <a:ext cx="237765" cy="2316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BBCA968-8544-4618-8C44-EA1813D63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229" y="2810946"/>
            <a:ext cx="237765" cy="2316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393038-1F5D-4BAE-845F-CEF23A6E6C5E}"/>
              </a:ext>
            </a:extLst>
          </p:cNvPr>
          <p:cNvSpPr txBox="1"/>
          <p:nvPr/>
        </p:nvSpPr>
        <p:spPr>
          <a:xfrm>
            <a:off x="522595" y="2059760"/>
            <a:ext cx="7299229" cy="37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11574BC-6D77-404C-A1D8-9A1674661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455" y="388880"/>
            <a:ext cx="910995" cy="8312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3F854CF-15BB-4A7A-A362-7C357B2D1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3566" y="2208709"/>
            <a:ext cx="3950550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2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8D5B09E2-B849-4614-9B74-163F5FF1F387}"/>
              </a:ext>
            </a:extLst>
          </p:cNvPr>
          <p:cNvSpPr/>
          <p:nvPr/>
        </p:nvSpPr>
        <p:spPr>
          <a:xfrm>
            <a:off x="91126" y="13667"/>
            <a:ext cx="12009747" cy="1223769"/>
          </a:xfrm>
          <a:prstGeom prst="rect">
            <a:avLst/>
          </a:prstGeom>
          <a:solidFill>
            <a:srgbClr val="B100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marL="0" lvl="0" indent="0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800" kern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2303" y="82354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Рисунок 1" descr="https://www.almatykitap.kz/images/logo/logo.png">
            <a:extLst>
              <a:ext uri="{FF2B5EF4-FFF2-40B4-BE49-F238E27FC236}">
                <a16:creationId xmlns:a16="http://schemas.microsoft.com/office/drawing/2014/main" xmlns="" id="{0A963697-7FEA-4EC2-8BD1-05344939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5" y="315980"/>
            <a:ext cx="753918" cy="9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A18213CA-1B49-4146-AD39-ACC5F6F6F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544" y="0"/>
            <a:ext cx="8458092" cy="1098272"/>
          </a:xfrm>
        </p:spPr>
        <p:txBody>
          <a:bodyPr rtlCol="0"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проведения конкурса: </a:t>
            </a:r>
            <a:r>
              <a:rPr lang="kk-KZ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февраля 202</a:t>
            </a:r>
            <a:r>
              <a:rPr lang="kk-KZ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 – 10 июля 202</a:t>
            </a:r>
            <a:r>
              <a:rPr lang="kk-KZ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60A645E-87E6-4468-8B32-3CA2D02FA171}"/>
              </a:ext>
            </a:extLst>
          </p:cNvPr>
          <p:cNvSpPr txBox="1"/>
          <p:nvPr/>
        </p:nvSpPr>
        <p:spPr>
          <a:xfrm>
            <a:off x="2464668" y="1487989"/>
            <a:ext cx="6311460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КОНКУРСА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3051DC-34B3-4B18-BB44-2D87BBBD9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90" y="2028110"/>
            <a:ext cx="223043" cy="252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CC6444-D8F0-40AE-9799-74BB424C8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045" y="354214"/>
            <a:ext cx="714548" cy="653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70CE8A-5A9C-4810-9009-BB7CA1A7C02E}"/>
              </a:ext>
            </a:extLst>
          </p:cNvPr>
          <p:cNvSpPr txBox="1"/>
          <p:nvPr/>
        </p:nvSpPr>
        <p:spPr>
          <a:xfrm>
            <a:off x="1012190" y="2459578"/>
            <a:ext cx="10532110" cy="14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K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6C9402-E44D-9CA8-D4D9-CD67F66C0131}"/>
              </a:ext>
            </a:extLst>
          </p:cNvPr>
          <p:cNvSpPr txBox="1"/>
          <p:nvPr/>
        </p:nvSpPr>
        <p:spPr>
          <a:xfrm>
            <a:off x="723495" y="2288377"/>
            <a:ext cx="10532110" cy="124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конкурсе принимают участие учителя школ, обучающиеся, методисты, библиотекари, воспитатели детских садов, преподаватели педагогических колледжей и вузов страны, работающие по электронным учебникам на платформе TopІQ.kz, а также журналисты, блогеры,, освещающие опыт использования платформы </a:t>
            </a:r>
            <a:r>
              <a:rPr lang="tr-T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TopIQ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сфере образования.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BF3B06C-40B4-BF0D-F7C6-752C9323E20F}"/>
              </a:ext>
            </a:extLst>
          </p:cNvPr>
          <p:cNvSpPr txBox="1"/>
          <p:nvPr/>
        </p:nvSpPr>
        <p:spPr>
          <a:xfrm>
            <a:off x="647701" y="3695315"/>
            <a:ext cx="10532109" cy="2544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Предусмотрены специальные номинации конкурса для: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	администрации школ, педагогических колледжей и вузов;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	специалистов управлений, отделов образования, районных и областных методических кабинетов;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	педагогов-мужчин общеобразовательных школ, студентов-юношей педагогических колледжей и вузов, обучающихся по специальности «Педагогика и методика начального обучения»;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 системных администраторов, воспитателей детских садов, журналистов, учеников 1-11 классов, координаторов регионов.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09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8D5B09E2-B849-4614-9B74-163F5FF1F387}"/>
              </a:ext>
            </a:extLst>
          </p:cNvPr>
          <p:cNvSpPr/>
          <p:nvPr/>
        </p:nvSpPr>
        <p:spPr>
          <a:xfrm>
            <a:off x="91126" y="13667"/>
            <a:ext cx="12009747" cy="1223769"/>
          </a:xfrm>
          <a:prstGeom prst="rect">
            <a:avLst/>
          </a:prstGeom>
          <a:solidFill>
            <a:srgbClr val="B100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marL="0" lvl="0" indent="0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800" kern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2303" y="82354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Рисунок 1" descr="https://www.almatykitap.kz/images/logo/logo.png">
            <a:extLst>
              <a:ext uri="{FF2B5EF4-FFF2-40B4-BE49-F238E27FC236}">
                <a16:creationId xmlns:a16="http://schemas.microsoft.com/office/drawing/2014/main" xmlns="" id="{0A963697-7FEA-4EC2-8BD1-05344939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5" y="315980"/>
            <a:ext cx="753918" cy="9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60A645E-87E6-4468-8B32-3CA2D02FA171}"/>
              </a:ext>
            </a:extLst>
          </p:cNvPr>
          <p:cNvSpPr txBox="1"/>
          <p:nvPr/>
        </p:nvSpPr>
        <p:spPr>
          <a:xfrm>
            <a:off x="3122515" y="1435580"/>
            <a:ext cx="6311460" cy="340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КОНКУРСА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3051DC-34B3-4B18-BB44-2D87BBBD9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90" y="2028110"/>
            <a:ext cx="223043" cy="252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CC6444-D8F0-40AE-9799-74BB424C8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045" y="354214"/>
            <a:ext cx="714548" cy="653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70CE8A-5A9C-4810-9009-BB7CA1A7C02E}"/>
              </a:ext>
            </a:extLst>
          </p:cNvPr>
          <p:cNvSpPr txBox="1"/>
          <p:nvPr/>
        </p:nvSpPr>
        <p:spPr>
          <a:xfrm>
            <a:off x="1012190" y="2459578"/>
            <a:ext cx="10532110" cy="14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K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6C9402-E44D-9CA8-D4D9-CD67F66C0131}"/>
              </a:ext>
            </a:extLst>
          </p:cNvPr>
          <p:cNvSpPr txBox="1"/>
          <p:nvPr/>
        </p:nvSpPr>
        <p:spPr>
          <a:xfrm>
            <a:off x="647700" y="1908146"/>
            <a:ext cx="10532110" cy="1854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Конкурс проходит на государственном и русском языках. К участию в конкурсе допускаются пользователи, заполнившие электронную заявку об участии на сайте </a:t>
            </a:r>
            <a:r>
              <a:rPr lang="ru-RU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http://leadertop.kz.tilda.ws/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1-й этап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проведения: 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февраля 202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 по 24 апреля 202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 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15AA11-9F91-1062-40E4-2B6545CAECAD}"/>
              </a:ext>
            </a:extLst>
          </p:cNvPr>
          <p:cNvSpPr txBox="1"/>
          <p:nvPr/>
        </p:nvSpPr>
        <p:spPr>
          <a:xfrm>
            <a:off x="647699" y="3988858"/>
            <a:ext cx="10532109" cy="256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Конкурсант готовит презентацию или видео ролик об опыте использования образовательной платформы электронных учебников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TopIQ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должна отражать: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личный опыт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использования электронных учебников;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исследовательские и аналитические материалы использования платформы в организациях образования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 диаграммами повышения успеваемости учащихся;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отзывы учителей, коллег, учеников и родителей о влиянии электронных учебников на качество образования, повышение успеваемости обучающихся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xmlns="" id="{7F10AB4B-DA61-A3C8-7AA1-FBBAD5C25A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8463" y="0"/>
            <a:ext cx="8458200" cy="10985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проведения конкурса: </a:t>
            </a:r>
            <a:r>
              <a:rPr lang="kk-KZ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февраля 202</a:t>
            </a:r>
            <a:r>
              <a:rPr lang="kk-KZ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 – 10 июля 202</a:t>
            </a:r>
            <a:r>
              <a:rPr lang="kk-KZ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0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8D5B09E2-B849-4614-9B74-163F5FF1F387}"/>
              </a:ext>
            </a:extLst>
          </p:cNvPr>
          <p:cNvSpPr/>
          <p:nvPr/>
        </p:nvSpPr>
        <p:spPr>
          <a:xfrm>
            <a:off x="91126" y="13667"/>
            <a:ext cx="12009747" cy="1223769"/>
          </a:xfrm>
          <a:prstGeom prst="rect">
            <a:avLst/>
          </a:prstGeom>
          <a:solidFill>
            <a:srgbClr val="B100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marL="0" lvl="0" indent="0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800" kern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2303" y="82354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Рисунок 1" descr="https://www.almatykitap.kz/images/logo/logo.png">
            <a:extLst>
              <a:ext uri="{FF2B5EF4-FFF2-40B4-BE49-F238E27FC236}">
                <a16:creationId xmlns:a16="http://schemas.microsoft.com/office/drawing/2014/main" xmlns="" id="{0A963697-7FEA-4EC2-8BD1-05344939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5" y="315980"/>
            <a:ext cx="753918" cy="9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60A645E-87E6-4468-8B32-3CA2D02FA171}"/>
              </a:ext>
            </a:extLst>
          </p:cNvPr>
          <p:cNvSpPr txBox="1"/>
          <p:nvPr/>
        </p:nvSpPr>
        <p:spPr>
          <a:xfrm>
            <a:off x="3122515" y="1435580"/>
            <a:ext cx="6311460" cy="340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КОНКУРСА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3051DC-34B3-4B18-BB44-2D87BBBD9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90" y="2028110"/>
            <a:ext cx="223043" cy="252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CC6444-D8F0-40AE-9799-74BB424C8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045" y="354214"/>
            <a:ext cx="714548" cy="653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70CE8A-5A9C-4810-9009-BB7CA1A7C02E}"/>
              </a:ext>
            </a:extLst>
          </p:cNvPr>
          <p:cNvSpPr txBox="1"/>
          <p:nvPr/>
        </p:nvSpPr>
        <p:spPr>
          <a:xfrm>
            <a:off x="1012190" y="2459578"/>
            <a:ext cx="10532110" cy="14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K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6C9402-E44D-9CA8-D4D9-CD67F66C0131}"/>
              </a:ext>
            </a:extLst>
          </p:cNvPr>
          <p:cNvSpPr txBox="1"/>
          <p:nvPr/>
        </p:nvSpPr>
        <p:spPr>
          <a:xfrm>
            <a:off x="647700" y="1908146"/>
            <a:ext cx="10532110" cy="1854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 конкурса размещает презентацию на аккаунте своего учебного заведения, прикрепляет  ссылку к форме заявки на сайте: </a:t>
            </a:r>
            <a:r>
              <a:rPr lang="ru-RU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http://leadertop.kz.tilda.ws/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 приема заявок на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тур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размещение информационных материалов 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24 апреля 202</a:t>
            </a:r>
            <a:r>
              <a:rPr lang="kk-KZ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1 этапа проходят на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 республиканского конкурса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«LEADER TopІQ-2023»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80102CB-96FE-AECB-23FD-04A149445F3C}"/>
              </a:ext>
            </a:extLst>
          </p:cNvPr>
          <p:cNvSpPr txBox="1"/>
          <p:nvPr/>
        </p:nvSpPr>
        <p:spPr>
          <a:xfrm>
            <a:off x="566285" y="3742088"/>
            <a:ext cx="10500442" cy="2833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2-й этап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проведения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этапа с 25 апреля по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июля 202</a:t>
            </a:r>
            <a:r>
              <a:rPr lang="kk-KZ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Для участия во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этапе конкурса, участнику необходимо: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разместить от 1 до 3-х информационных материалов об опыте использования образовательной платформы электронных учебников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TopIQ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статьи, видеосюжеты, интервью,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вайны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анимационные ролики в районных, областных, республиканских печатных и электронных СМИ, информагентствах, телеканалах.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   дополнить свою заявку на сайте конкурса </a:t>
            </a:r>
            <a:r>
              <a:rPr lang="ru-RU" sz="180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http://leadertop.kz.tilda.ws/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Прикрепив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от 1 до 3 ссылок на опубликованный конкурсный материал</a:t>
            </a:r>
            <a:endParaRPr lang="ru-RU" dirty="0"/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69CD3B1B-DB3F-999E-3227-AF163D77CA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8463" y="0"/>
            <a:ext cx="8458200" cy="10985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проведения конкурса: </a:t>
            </a:r>
            <a:r>
              <a:rPr lang="kk-KZ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февраля 202</a:t>
            </a:r>
            <a:r>
              <a:rPr lang="kk-KZ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 – 10 июля 202</a:t>
            </a:r>
            <a:r>
              <a:rPr lang="kk-KZ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17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 21">
            <a:extLst>
              <a:ext uri="{FF2B5EF4-FFF2-40B4-BE49-F238E27FC236}">
                <a16:creationId xmlns:a16="http://schemas.microsoft.com/office/drawing/2014/main" xmlns="" id="{8D5B09E2-B849-4614-9B74-163F5FF1F387}"/>
              </a:ext>
            </a:extLst>
          </p:cNvPr>
          <p:cNvSpPr/>
          <p:nvPr/>
        </p:nvSpPr>
        <p:spPr>
          <a:xfrm>
            <a:off x="91126" y="13667"/>
            <a:ext cx="12009747" cy="1223769"/>
          </a:xfrm>
          <a:prstGeom prst="rect">
            <a:avLst/>
          </a:prstGeom>
          <a:solidFill>
            <a:srgbClr val="B100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0" vert="horz" wrap="square" lIns="720000" tIns="5080" rIns="5080" bIns="5080" numCol="1" spcCol="1270" rtlCol="0" anchor="ctr" anchorCtr="0">
            <a:noAutofit/>
          </a:bodyPr>
          <a:lstStyle/>
          <a:p>
            <a:pPr marL="0" lvl="0" indent="0" defTabSz="355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800" kern="12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2303" y="82354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Рисунок 1" descr="https://www.almatykitap.kz/images/logo/logo.png">
            <a:extLst>
              <a:ext uri="{FF2B5EF4-FFF2-40B4-BE49-F238E27FC236}">
                <a16:creationId xmlns:a16="http://schemas.microsoft.com/office/drawing/2014/main" xmlns="" id="{0A963697-7FEA-4EC2-8BD1-05344939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5" y="315980"/>
            <a:ext cx="753918" cy="9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60A645E-87E6-4468-8B32-3CA2D02FA171}"/>
              </a:ext>
            </a:extLst>
          </p:cNvPr>
          <p:cNvSpPr txBox="1"/>
          <p:nvPr/>
        </p:nvSpPr>
        <p:spPr>
          <a:xfrm>
            <a:off x="3122515" y="1435580"/>
            <a:ext cx="6311460" cy="340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И ПРОВЕДЕНИЕ КОНКУРСА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53051DC-34B3-4B18-BB44-2D87BBBD9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90" y="2028110"/>
            <a:ext cx="223043" cy="252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CC6444-D8F0-40AE-9799-74BB424C8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045" y="354214"/>
            <a:ext cx="714548" cy="6539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70CE8A-5A9C-4810-9009-BB7CA1A7C02E}"/>
              </a:ext>
            </a:extLst>
          </p:cNvPr>
          <p:cNvSpPr txBox="1"/>
          <p:nvPr/>
        </p:nvSpPr>
        <p:spPr>
          <a:xfrm>
            <a:off x="1012190" y="2459578"/>
            <a:ext cx="10532110" cy="147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K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E6C9402-E44D-9CA8-D4D9-CD67F66C0131}"/>
              </a:ext>
            </a:extLst>
          </p:cNvPr>
          <p:cNvSpPr txBox="1"/>
          <p:nvPr/>
        </p:nvSpPr>
        <p:spPr>
          <a:xfrm>
            <a:off x="689470" y="2028110"/>
            <a:ext cx="10416239" cy="768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победителей – с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июля по 30 июля 2023г.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xmlns="" id="{3FF0CA70-033E-C736-D48A-09788ADAEA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8463" y="0"/>
            <a:ext cx="8458200" cy="10985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проведения конкурса: </a:t>
            </a:r>
            <a:r>
              <a:rPr lang="kk-KZ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февраля 202</a:t>
            </a:r>
            <a:r>
              <a:rPr lang="kk-KZ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 – 10 июля 202</a:t>
            </a:r>
            <a:r>
              <a:rPr lang="kk-KZ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49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F02F2F9-B0E3-4FC4-928E-0FC9704BC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5"/>
            <a:ext cx="12311508" cy="1170533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4105922A-DC26-42C3-83E1-883884FDA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839" y="239649"/>
            <a:ext cx="6023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Номинации конкурса</a:t>
            </a:r>
            <a:endParaRPr kumimoji="0" lang="ru-RU" altLang="ru-KZ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42B6830-9197-45A0-A307-6FF85496A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22" y="241026"/>
            <a:ext cx="749873" cy="9205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BDFB7E4-B2EA-4E2F-BF6B-E71320550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4812" y="234715"/>
            <a:ext cx="762066" cy="701101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602FB4C8-D6BD-40AD-89C7-5B90EF81E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2" y="1237607"/>
            <a:ext cx="11547834" cy="50877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Победители конкурса определяются </a:t>
            </a:r>
            <a:r>
              <a:rPr lang="kk-K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следующим номинациям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kk-KZ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endParaRPr lang="kk-KZ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«Үздік ұстаз»</a:t>
            </a:r>
            <a:r>
              <a:rPr lang="kk-K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учителей и преподавателей общеобразовательных школ 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«Альфа ұрпағы»</a:t>
            </a:r>
            <a:r>
              <a:rPr lang="kk-K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учащихся 1-4 классов общеобразовательных школ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«Жас дәурен» -</a:t>
            </a:r>
            <a:r>
              <a:rPr lang="kk-K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учащихся 5-11 классов общеобразовательных школ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Болаша</a:t>
            </a:r>
            <a:r>
              <a:rPr lang="kk-KZ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</a:t>
            </a:r>
            <a:r>
              <a:rPr lang="kk-K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kk-KZ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реди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студентов педагогических колледжей и вузов;</a:t>
            </a:r>
            <a:endParaRPr lang="tr-TR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kk-KZ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ркер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библиотекарей, методистов, воспитателей дошкольных учреждений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Білімді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Ер» -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мужчин-педагогов учреждений образования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маман»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Среди молодых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учителей-педагогов</a:t>
            </a:r>
            <a:endParaRPr lang="en-US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kk-KZ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«Балдырған» </a:t>
            </a:r>
            <a:r>
              <a:rPr lang="ru-RU" sz="1600" b="1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-  </a:t>
            </a:r>
            <a:r>
              <a:rPr lang="ru-RU" sz="1600" dirty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Среди детей 5-6 лет дошкольной группы</a:t>
            </a:r>
            <a:r>
              <a:rPr lang="ru-RU" sz="1600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  <a:endParaRPr lang="en-US" sz="1600" dirty="0" smtClean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6000"/>
              </a:lnSpc>
              <a:spcAft>
                <a:spcPts val="800"/>
              </a:spcAft>
              <a:buNone/>
            </a:pP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-При,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ервое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второе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место,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третье место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Среди детей 5-6 лет дошкольной группы.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Среди детей 5-6 лет дошкольной группы.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2937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104633_TF00283905" id="{DD96164A-B137-434B-8785-92B7631BF178}" vid="{B5DD7725-5DA9-4E4C-A55F-BA75D64FDC5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79192A-373B-43BC-B149-9B7B3B70DE0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FEDED8-E35B-4671-A59B-7E6AE2473AA8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A7690AD-AD19-4D7A-B992-05866A213C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организационная диаграмма</Template>
  <TotalTime>0</TotalTime>
  <Words>817</Words>
  <Application>Microsoft Office PowerPoint</Application>
  <PresentationFormat>Широкоэкранный</PresentationFormat>
  <Paragraphs>136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Gill Sans MT</vt:lpstr>
      <vt:lpstr>inherit</vt:lpstr>
      <vt:lpstr>Roboto</vt:lpstr>
      <vt:lpstr>Times New Roman</vt:lpstr>
      <vt:lpstr>Галерея</vt:lpstr>
      <vt:lpstr>Презентация PowerPoint</vt:lpstr>
      <vt:lpstr>Презентация PowerPoint</vt:lpstr>
      <vt:lpstr>Презентация PowerPoint</vt:lpstr>
      <vt:lpstr>Презентация PowerPoint</vt:lpstr>
      <vt:lpstr> Сроки проведения конкурса: 9 февраля 2024 года – 10 июля 2024 года.</vt:lpstr>
      <vt:lpstr> Сроки проведения конкурса: 9 февраля 2024 года – 10 июля 2024 года.</vt:lpstr>
      <vt:lpstr> Сроки проведения конкурса: 9 февраля 2024 года – 10 июля 2024 года.</vt:lpstr>
      <vt:lpstr> Сроки проведения конкурса: 9 февраля 2024 года – 10 июля 2024 года.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</cp:revision>
  <dcterms:created xsi:type="dcterms:W3CDTF">2019-10-16T13:04:56Z</dcterms:created>
  <dcterms:modified xsi:type="dcterms:W3CDTF">2024-02-09T07:29:51Z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