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4619" r:id="rId4"/>
  </p:sldMasterIdLst>
  <p:notesMasterIdLst>
    <p:notesMasterId r:id="rId15"/>
  </p:notesMasterIdLst>
  <p:handoutMasterIdLst>
    <p:handoutMasterId r:id="rId16"/>
  </p:handoutMasterIdLst>
  <p:sldIdLst>
    <p:sldId id="296" r:id="rId5"/>
    <p:sldId id="289" r:id="rId6"/>
    <p:sldId id="292" r:id="rId7"/>
    <p:sldId id="297" r:id="rId8"/>
    <p:sldId id="264" r:id="rId9"/>
    <p:sldId id="299" r:id="rId10"/>
    <p:sldId id="298" r:id="rId11"/>
    <p:sldId id="301" r:id="rId12"/>
    <p:sldId id="295" r:id="rId13"/>
    <p:sldId id="294" r:id="rId14"/>
  </p:sldIdLst>
  <p:sldSz cx="12192000" cy="6858000"/>
  <p:notesSz cx="6858000" cy="9144000"/>
  <p:defaultTextStyle>
    <a:defPPr rtl="0"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Автор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100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91" autoAdjust="0"/>
    <p:restoredTop sz="90012" autoAdjust="0"/>
  </p:normalViewPr>
  <p:slideViewPr>
    <p:cSldViewPr snapToGrid="0">
      <p:cViewPr varScale="1">
        <p:scale>
          <a:sx n="63" d="100"/>
          <a:sy n="63" d="100"/>
        </p:scale>
        <p:origin x="760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384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6F0F5933-A412-4FD6-B3C9-31F1A96EEA7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F0E9C6F6-304C-421E-8C1F-DADEFB62617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21BAFBB-D262-4771-881D-FBC84183246D}" type="datetime1">
              <a:rPr lang="ru-RU" smtClean="0"/>
              <a:t>09.02.2024</a:t>
            </a:fld>
            <a:endParaRPr lang="ru-RU" dirty="0"/>
          </a:p>
        </p:txBody>
      </p:sp>
      <p:sp>
        <p:nvSpPr>
          <p:cNvPr id="4" name="Нижний колонтитул 3">
            <a:extLst>
              <a:ext uri="{FF2B5EF4-FFF2-40B4-BE49-F238E27FC236}">
                <a16:creationId xmlns:a16="http://schemas.microsoft.com/office/drawing/2014/main" xmlns="" id="{0E95D969-E08B-4FA8-A1CF-E8C2EEED053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 4">
            <a:extLst>
              <a:ext uri="{FF2B5EF4-FFF2-40B4-BE49-F238E27FC236}">
                <a16:creationId xmlns:a16="http://schemas.microsoft.com/office/drawing/2014/main" xmlns="" id="{42AA7953-DF70-4849-BDBD-77BCF7BD458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8BA3737-EEC6-4B63-A321-387A2EB17E6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13952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66E194-066C-438C-B96B-2259FB7F73E7}" type="datetime1">
              <a:rPr lang="ru-RU" smtClean="0"/>
              <a:pPr/>
              <a:t>09.02.2024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AE28B0B-6B30-4B0C-BA39-97500FFFDCE6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700564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AE28B0B-6B30-4B0C-BA39-97500FFFDCE6}" type="slidenum">
              <a:rPr lang="ru-RU" noProof="0" smtClean="0"/>
              <a:t>2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7294846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AE28B0B-6B30-4B0C-BA39-97500FFFDCE6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92484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AE28B0B-6B30-4B0C-BA39-97500FFFDCE6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65810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AE28B0B-6B30-4B0C-BA39-97500FFFDCE6}" type="slidenum">
              <a:rPr lang="ru-RU" noProof="0" smtClean="0"/>
              <a:t>7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9901606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AE28B0B-6B30-4B0C-BA39-97500FFFDCE6}" type="slidenum">
              <a:rPr lang="ru-RU" noProof="0" smtClean="0"/>
              <a:t>8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75152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rtlCol="0" anchor="b">
            <a:normAutofit/>
          </a:bodyPr>
          <a:lstStyle>
            <a:lvl1pPr algn="l">
              <a:defRPr sz="66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 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 rtlCol="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96BDBD3-02A6-4A41-BAC7-9BAEFE7FB2C4}" type="datetime1">
              <a:rPr lang="ru-RU" noProof="0" smtClean="0"/>
              <a:t>09.02.2024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 rtlCol="0"/>
          <a:lstStyle/>
          <a:p>
            <a:pPr rtl="0"/>
            <a:fld id="{7966EA62-41C5-4F9A-A915-5B0BC739C923}" type="slidenum">
              <a:rPr lang="ru-RU" noProof="0" smtClean="0"/>
              <a:t>‹#›</a:t>
            </a:fld>
            <a:endParaRPr lang="ru-RU" noProof="0" dirty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380762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Вертикальный текст 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BC2DC4F-971B-4980-B35D-B82AB221616B}" type="datetime1">
              <a:rPr lang="ru-RU" noProof="0" smtClean="0"/>
              <a:t>09.02.2024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966EA62-41C5-4F9A-A915-5B0BC739C923}" type="slidenum">
              <a:rPr lang="ru-RU" noProof="0" smtClean="0"/>
              <a:t>‹#›</a:t>
            </a:fld>
            <a:endParaRPr lang="ru-RU" noProof="0" dirty="0"/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0359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 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 rtlCol="0"/>
          <a:lstStyle>
            <a:lvl1pPr algn="l">
              <a:defRPr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Вертикальный текст 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7CEC68D-C212-4EB4-99A3-D62D797A9120}" type="datetime1">
              <a:rPr lang="ru-RU" noProof="0" smtClean="0"/>
              <a:t>09.02.2024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966EA62-41C5-4F9A-A915-5B0BC739C923}" type="slidenum">
              <a:rPr lang="ru-RU" noProof="0" smtClean="0"/>
              <a:t>‹#›</a:t>
            </a:fld>
            <a:endParaRPr lang="ru-RU" noProof="0" dirty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74129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 2"/>
          <p:cNvSpPr>
            <a:spLocks noGrp="1"/>
          </p:cNvSpPr>
          <p:nvPr>
            <p:ph idx="1"/>
          </p:nvPr>
        </p:nvSpPr>
        <p:spPr/>
        <p:txBody>
          <a:bodyPr rtlCol="0" anchor="t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B9F3A92-3A27-4379-BC41-F5C33F11B7C9}" type="datetime1">
              <a:rPr lang="ru-RU" noProof="0" smtClean="0"/>
              <a:t>09.02.2024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966EA62-41C5-4F9A-A915-5B0BC739C923}" type="slidenum">
              <a:rPr lang="ru-RU" noProof="0" smtClean="0"/>
              <a:t>‹#›</a:t>
            </a:fld>
            <a:endParaRPr lang="ru-RU" noProof="0" dirty="0"/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3016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rtlCol="0" anchor="b">
            <a:normAutofit/>
          </a:bodyPr>
          <a:lstStyle>
            <a:lvl1pPr algn="l">
              <a:defRPr sz="36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 rtlCol="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6C8E521-916A-4EC6-8A8C-49E62E4E3A61}" type="datetime1">
              <a:rPr lang="ru-RU" noProof="0" smtClean="0"/>
              <a:t>09.02.2024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966EA62-41C5-4F9A-A915-5B0BC739C923}" type="slidenum">
              <a:rPr lang="ru-RU" noProof="0" smtClean="0"/>
              <a:t>‹#›</a:t>
            </a:fld>
            <a:endParaRPr lang="ru-RU" noProof="0" dirty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58283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 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Объект 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ACE274D-AEED-4878-BEC0-02AE9CF3C6BF}" type="datetime1">
              <a:rPr lang="ru-RU" noProof="0" smtClean="0"/>
              <a:t>09.02.2024</a:t>
            </a:fld>
            <a:endParaRPr lang="ru-RU" noProof="0" dirty="0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966EA62-41C5-4F9A-A915-5B0BC739C923}" type="slidenum">
              <a:rPr lang="ru-RU" noProof="0" smtClean="0"/>
              <a:t>‹#›</a:t>
            </a:fld>
            <a:endParaRPr lang="ru-RU" noProof="0" dirty="0"/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5654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rtlCol="0"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" name="Объект 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Текст 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rtlCol="0"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6" name="Объект 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7" name="Дата 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5D64E9B-1EB2-4BF2-9346-27C6E9C5DA14}" type="datetime1">
              <a:rPr lang="ru-RU" noProof="0" smtClean="0"/>
              <a:t>09.02.2024</a:t>
            </a:fld>
            <a:endParaRPr lang="ru-RU" noProof="0" dirty="0"/>
          </a:p>
        </p:txBody>
      </p:sp>
      <p:sp>
        <p:nvSpPr>
          <p:cNvPr id="8" name="Нижний колонтитул 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9" name="Номер слайда 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966EA62-41C5-4F9A-A915-5B0BC739C923}" type="slidenum">
              <a:rPr lang="ru-RU" noProof="0" smtClean="0"/>
              <a:t>‹#›</a:t>
            </a:fld>
            <a:endParaRPr lang="ru-RU" noProof="0" dirty="0"/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3112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BA17A0D-DDDC-4824-B511-99E60627811C}" type="datetime1">
              <a:rPr lang="ru-RU" noProof="0" smtClean="0"/>
              <a:t>09.02.2024</a:t>
            </a:fld>
            <a:endParaRPr lang="ru-RU" noProof="0" dirty="0"/>
          </a:p>
        </p:txBody>
      </p:sp>
      <p:sp>
        <p:nvSpPr>
          <p:cNvPr id="4" name="Нижний колонтитул 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966EA62-41C5-4F9A-A915-5B0BC739C923}" type="slidenum">
              <a:rPr lang="ru-RU" noProof="0" smtClean="0"/>
              <a:t>‹#›</a:t>
            </a:fld>
            <a:endParaRPr lang="ru-RU" noProof="0" dirty="0"/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3220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655621B-FBA7-4081-A86D-5E759FD12C9B}" type="datetime1">
              <a:rPr lang="ru-RU" noProof="0" smtClean="0"/>
              <a:t>09.02.2024</a:t>
            </a:fld>
            <a:endParaRPr lang="ru-RU" noProof="0" dirty="0"/>
          </a:p>
        </p:txBody>
      </p:sp>
      <p:sp>
        <p:nvSpPr>
          <p:cNvPr id="3" name="Нижний колонтитул 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4" name="Номер слайда 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966EA62-41C5-4F9A-A915-5B0BC739C923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6148054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rtlCol="0" anchor="b">
            <a:normAutofit/>
          </a:bodyPr>
          <a:lstStyle>
            <a:lvl1pPr algn="l">
              <a:defRPr sz="24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 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rtlCol="0" anchor="ctr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 rtlCol="0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631BDF0-86BA-44AC-A16D-B0663095947F}" type="datetime1">
              <a:rPr lang="ru-RU" noProof="0" smtClean="0"/>
              <a:t>09.02.2024</a:t>
            </a:fld>
            <a:endParaRPr lang="ru-RU" noProof="0" dirty="0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966EA62-41C5-4F9A-A915-5B0BC739C923}" type="slidenum">
              <a:rPr lang="ru-RU" noProof="0" smtClean="0"/>
              <a:t>‹#›</a:t>
            </a:fld>
            <a:endParaRPr lang="ru-RU" noProof="0" dirty="0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26795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Изображение с 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Прямоугольник 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Прямоугольник 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rtlCol="0" anchor="b">
            <a:normAutofit/>
          </a:bodyPr>
          <a:lstStyle>
            <a:lvl1pPr>
              <a:defRPr sz="32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Рисунок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rtlCol="0"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 dirty="0"/>
              <a:t>Щелкните значок, чтобы добавить изображение</a:t>
            </a:r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 rtlCol="0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fld id="{F59F6073-18C8-4E07-BB94-CDE881D769B7}" type="datetime1">
              <a:rPr lang="ru-RU" noProof="0" smtClean="0"/>
              <a:t>09.02.2024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966EA62-41C5-4F9A-A915-5B0BC739C923}" type="slidenum">
              <a:rPr lang="ru-RU" noProof="0" smtClean="0"/>
              <a:t>‹#›</a:t>
            </a:fld>
            <a:endParaRPr lang="ru-RU" noProof="0" dirty="0"/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5612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 7"/>
          <p:cNvSpPr/>
          <p:nvPr/>
        </p:nvSpPr>
        <p:spPr>
          <a:xfrm>
            <a:off x="0" y="2019476"/>
            <a:ext cx="12192000" cy="48385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487A147A-8B25-42B8-914F-A9EF47B695AC}" type="datetime1">
              <a:rPr lang="ru-RU" noProof="0" smtClean="0"/>
              <a:t>09.02.2024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pPr rtl="0"/>
            <a:fld id="{7966EA62-41C5-4F9A-A915-5B0BC739C923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636868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20" r:id="rId1"/>
    <p:sldLayoutId id="2147484621" r:id="rId2"/>
    <p:sldLayoutId id="2147484622" r:id="rId3"/>
    <p:sldLayoutId id="2147484623" r:id="rId4"/>
    <p:sldLayoutId id="2147484624" r:id="rId5"/>
    <p:sldLayoutId id="2147484625" r:id="rId6"/>
    <p:sldLayoutId id="2147484626" r:id="rId7"/>
    <p:sldLayoutId id="2147484627" r:id="rId8"/>
    <p:sldLayoutId id="2147484628" r:id="rId9"/>
    <p:sldLayoutId id="2147484629" r:id="rId10"/>
    <p:sldLayoutId id="2147484630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leadertop.kz.tilda.ws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hyperlink" Target="http://leadertop.kz.tilda.ws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leadertop.kz.tilda.ws/" TargetMode="Externa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hyperlink" Target="http://leadertop.kz.tilda.ws/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leadertop.kz.tilda.ws/" TargetMode="External"/><Relationship Id="rId3" Type="http://schemas.openxmlformats.org/officeDocument/2006/relationships/image" Target="../media/image13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leadertop.kz.tilda.ws/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7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08521107-7D9E-42A7-B842-A4D268E561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0229" y="353018"/>
            <a:ext cx="5768163" cy="243407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8916999-4BC1-487C-88F6-5D04A141DE70}"/>
              </a:ext>
            </a:extLst>
          </p:cNvPr>
          <p:cNvSpPr txBox="1"/>
          <p:nvPr/>
        </p:nvSpPr>
        <p:spPr>
          <a:xfrm>
            <a:off x="1254514" y="3095857"/>
            <a:ext cx="949443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</a:t>
            </a:r>
            <a:r>
              <a:rPr lang="kk-KZ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Q.kz </a:t>
            </a:r>
            <a:r>
              <a:rPr lang="kk-KZ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платформасында электрондық оқулықтарды ең үздік қолдану бойынша өткізілетін «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Leader Top</a:t>
            </a:r>
            <a:r>
              <a:rPr lang="kk-KZ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Q» </a:t>
            </a:r>
            <a:r>
              <a:rPr lang="kk-KZ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республикалық байқауы</a:t>
            </a:r>
          </a:p>
        </p:txBody>
      </p:sp>
      <p:pic>
        <p:nvPicPr>
          <p:cNvPr id="13" name="Объект 12">
            <a:extLst>
              <a:ext uri="{FF2B5EF4-FFF2-40B4-BE49-F238E27FC236}">
                <a16:creationId xmlns:a16="http://schemas.microsoft.com/office/drawing/2014/main" xmlns="" id="{117606B3-4FBF-4129-8F75-3F92EC8E6C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165590" y="2592371"/>
            <a:ext cx="3980012" cy="3619893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6FE8B22-810E-3FF1-3114-AED3476807F0}"/>
              </a:ext>
            </a:extLst>
          </p:cNvPr>
          <p:cNvSpPr txBox="1"/>
          <p:nvPr/>
        </p:nvSpPr>
        <p:spPr>
          <a:xfrm>
            <a:off x="3314783" y="6059364"/>
            <a:ext cx="60944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k-KZ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Байқаудың ұраны: </a:t>
            </a:r>
            <a:r>
              <a:rPr lang="ru-RU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</a:t>
            </a:r>
            <a:r>
              <a:rPr lang="tr-TR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opIQ</a:t>
            </a:r>
            <a:r>
              <a:rPr lang="kk-KZ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-мен </a:t>
            </a:r>
            <a:r>
              <a:rPr lang="ru-RU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топта</a:t>
            </a:r>
            <a:r>
              <a:rPr lang="ru-RU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бол!</a:t>
            </a:r>
            <a:endParaRPr lang="ru-RU" sz="24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87793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8F5546F-6C40-4070-98B9-AD5C4F5A1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362" y="230957"/>
            <a:ext cx="9603275" cy="1049235"/>
          </a:xfrm>
        </p:spPr>
        <p:txBody>
          <a:bodyPr/>
          <a:lstStyle/>
          <a:p>
            <a:endParaRPr lang="ru-KZ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FFE65E5-7E70-46DA-BCD4-229D82A132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558" y="1892105"/>
            <a:ext cx="11294881" cy="5276979"/>
          </a:xfrm>
        </p:spPr>
        <p:txBody>
          <a:bodyPr>
            <a:noAutofit/>
          </a:bodyPr>
          <a:lstStyle/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kk-KZ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Байқаудың басталуы 2024 жылдың </a:t>
            </a:r>
            <a:r>
              <a:rPr lang="kk-KZ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kk-KZ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ақпанында сағат 16.00-де Алматы қаласы, Абай атындағы Кітап үйінде өтеді. . Байқаудың басталғаны туралы ақпарат серіктестердің, мектептер мен колледждердің ресми аккаунттарында репостпен «Алматыкітап» баспасының әлеуметтік желілерінде орналастырылады.</a:t>
            </a:r>
          </a:p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kk-KZ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Жеңімпаздарды марапаттау 2024 жылғы 1-30 тамыз аралығында Қазақстан Республикасының өңірлерінде өтетін тамыз конференциялары аясында өтеді.</a:t>
            </a:r>
            <a:endParaRPr lang="kk-KZ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kk-KZ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Байқаудың барысы мен нәтижелері баспаның және серіктестердің әлеуметтік желілеріндегі парақшаларында, байқауға қатысушылардың оқу орындарының сайттарында жарияланады.</a:t>
            </a:r>
            <a:endParaRPr lang="kk-KZ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Сайт: </a:t>
            </a:r>
            <a:r>
              <a:rPr lang="kk-KZ" sz="1600" b="1" u="sng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http://leadertop.kz.tilda.ws/</a:t>
            </a:r>
            <a:endParaRPr lang="ru-RU" sz="1600" b="1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6000"/>
              </a:lnSpc>
              <a:spcAft>
                <a:spcPts val="800"/>
              </a:spcAft>
              <a:buNone/>
            </a:pPr>
            <a:r>
              <a:rPr lang="kk-KZ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Байланыс ақпараты: </a:t>
            </a:r>
            <a:r>
              <a:rPr lang="tr-T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instagram</a:t>
            </a:r>
            <a:r>
              <a:rPr lang="tr-T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almatykitap_official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kk-KZ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e-maıl</a:t>
            </a:r>
            <a:r>
              <a:rPr lang="kk-KZ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akbaspasy@gmail.com</a:t>
            </a:r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endParaRPr lang="ru-KZ" sz="1600" dirty="0"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FD604EE-0614-4568-AD8A-6F29A333C4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4888" y="0"/>
            <a:ext cx="12236888" cy="117053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3FC5AB81-4DEC-48B9-BF84-291A86A821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400" y="230957"/>
            <a:ext cx="749873" cy="92057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7BF01045-B127-4FAC-A6C7-8B7AFB080F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57289" y="205496"/>
            <a:ext cx="762066" cy="70110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B8D05C6-059D-4151-A3C8-A359257E0354}"/>
              </a:ext>
            </a:extLst>
          </p:cNvPr>
          <p:cNvSpPr txBox="1"/>
          <p:nvPr/>
        </p:nvSpPr>
        <p:spPr>
          <a:xfrm>
            <a:off x="1917584" y="383677"/>
            <a:ext cx="7602685" cy="7437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914400" rtl="0" eaLnBrk="1" fontAlgn="auto" latinLnBrk="0" hangingPunct="1">
              <a:spcBef>
                <a:spcPts val="1000"/>
              </a:spcBef>
              <a:buClr>
                <a:srgbClr val="B71E42"/>
              </a:buClr>
              <a:buSzPct val="100000"/>
              <a:tabLst/>
              <a:defRPr/>
            </a:pPr>
            <a:r>
              <a:rPr kumimoji="0" lang="kk-KZ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Ақпараттық қолдау:</a:t>
            </a:r>
            <a:endParaRPr kumimoji="0" lang="ru-KZ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just" defTabSz="914400" rtl="0" eaLnBrk="1" fontAlgn="auto" latinLnBrk="0" hangingPunct="1">
              <a:spcBef>
                <a:spcPts val="1000"/>
              </a:spcBef>
              <a:buClr>
                <a:srgbClr val="B71E42"/>
              </a:buClr>
              <a:buSzPct val="100000"/>
              <a:tabLst/>
              <a:defRPr/>
            </a:pPr>
            <a:endParaRPr kumimoji="0" lang="ru-KZ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7714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3E74D31D-5628-404D-9407-F2CA2C0719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24075"/>
            <a:ext cx="12066308" cy="15753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2A66195-D587-49EA-A3AE-288D97035448}"/>
              </a:ext>
            </a:extLst>
          </p:cNvPr>
          <p:cNvSpPr txBox="1"/>
          <p:nvPr/>
        </p:nvSpPr>
        <p:spPr>
          <a:xfrm>
            <a:off x="3086707" y="370279"/>
            <a:ext cx="644396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Top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І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Q.kz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платформасында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электрондық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оқулықтарды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ең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үздік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қолдану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бойынша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өткізілетін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«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Leader Top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І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Q</a:t>
            </a:r>
            <a:r>
              <a:rPr lang="kk-KZ" sz="2400" dirty="0">
                <a:solidFill>
                  <a:schemeClr val="bg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-2024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»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байқауы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BCA7C295-4A74-4423-B1B8-55A3D562EE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3074" y="2092875"/>
            <a:ext cx="256544" cy="23516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70FF9E44-B2B6-42A9-B962-07EABADD38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6549" y="370279"/>
            <a:ext cx="1048102" cy="128254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F1BDC3AF-7CDF-4727-8E4B-FED1B8F5FD85}"/>
              </a:ext>
            </a:extLst>
          </p:cNvPr>
          <p:cNvSpPr txBox="1"/>
          <p:nvPr/>
        </p:nvSpPr>
        <p:spPr>
          <a:xfrm>
            <a:off x="494855" y="1945604"/>
            <a:ext cx="7169902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err="1"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Мақсаты</a:t>
            </a:r>
            <a:r>
              <a:rPr lang="ru-RU" sz="1400" b="1" dirty="0"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: </a:t>
            </a:r>
            <a:r>
              <a:rPr lang="en-US" sz="1400" dirty="0"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Top</a:t>
            </a:r>
            <a:r>
              <a:rPr lang="ru-RU" sz="1400" dirty="0"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І</a:t>
            </a:r>
            <a:r>
              <a:rPr lang="en-US" sz="1400" dirty="0"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Q.kz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платформасында</a:t>
            </a:r>
            <a:r>
              <a:rPr lang="ru-RU" sz="1400" dirty="0"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электрондық</a:t>
            </a:r>
            <a:r>
              <a:rPr lang="ru-RU" sz="1400" dirty="0"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оқулықтарды</a:t>
            </a:r>
            <a:r>
              <a:rPr lang="ru-RU" sz="1400" dirty="0"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қолдануда</a:t>
            </a:r>
            <a:r>
              <a:rPr lang="ru-RU" sz="1400" dirty="0"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республика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педагогтерінің</a:t>
            </a:r>
            <a:r>
              <a:rPr lang="ru-RU" sz="1400" dirty="0"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инновациялық</a:t>
            </a:r>
            <a:r>
              <a:rPr lang="ru-RU" sz="1400" dirty="0"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педагогикалық</a:t>
            </a:r>
            <a:r>
              <a:rPr lang="ru-RU" sz="1400" dirty="0"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тәжірибесін</a:t>
            </a:r>
            <a:r>
              <a:rPr lang="ru-RU" sz="1400" dirty="0"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анықтау</a:t>
            </a:r>
            <a:r>
              <a:rPr lang="ru-RU" sz="1400" dirty="0"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және</a:t>
            </a:r>
            <a:r>
              <a:rPr lang="ru-RU" sz="1400" dirty="0"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көпшілікке</a:t>
            </a:r>
            <a:r>
              <a:rPr lang="ru-RU" sz="1400" dirty="0"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тарату</a:t>
            </a:r>
            <a:r>
              <a:rPr lang="ru-RU" sz="1400" dirty="0"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1400" dirty="0">
              <a:effectLst/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b="1" dirty="0" err="1"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Міндеттері</a:t>
            </a:r>
            <a:r>
              <a:rPr lang="ru-RU" sz="1400" b="1" dirty="0"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: </a:t>
            </a:r>
          </a:p>
          <a:p>
            <a:pPr algn="just"/>
            <a:r>
              <a:rPr lang="ru-RU" sz="1400" dirty="0"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•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педагогтерді</a:t>
            </a:r>
            <a:r>
              <a:rPr lang="ru-RU" sz="1400" dirty="0"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оқушылардың</a:t>
            </a:r>
            <a:r>
              <a:rPr lang="ru-RU" sz="1400" dirty="0"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функционалдық</a:t>
            </a:r>
            <a:r>
              <a:rPr lang="ru-RU" sz="1400" dirty="0"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сауаттылығын</a:t>
            </a:r>
            <a:r>
              <a:rPr lang="ru-RU" sz="1400" dirty="0"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қалыптастыруға</a:t>
            </a:r>
            <a:r>
              <a:rPr lang="ru-RU" sz="1400" dirty="0"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бағытталған</a:t>
            </a:r>
            <a:r>
              <a:rPr lang="ru-RU" sz="1400" dirty="0"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оқытудың</a:t>
            </a:r>
            <a:r>
              <a:rPr lang="ru-RU" sz="1400" dirty="0"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инновациялық</a:t>
            </a:r>
            <a:r>
              <a:rPr lang="ru-RU" sz="1400" dirty="0"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нысандары</a:t>
            </a:r>
            <a:r>
              <a:rPr lang="ru-RU" sz="1400" dirty="0"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мен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әдістерін</a:t>
            </a:r>
            <a:r>
              <a:rPr lang="ru-RU" sz="1400" dirty="0"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іздестіруге</a:t>
            </a:r>
            <a:r>
              <a:rPr lang="ru-RU" sz="1400" dirty="0"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және</a:t>
            </a:r>
            <a:r>
              <a:rPr lang="ru-RU" sz="1400" dirty="0"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енгізуге</a:t>
            </a:r>
            <a:r>
              <a:rPr lang="ru-RU" sz="1400" dirty="0"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ынталандыру</a:t>
            </a:r>
            <a:r>
              <a:rPr lang="ru-RU" sz="1400" dirty="0"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1400" dirty="0"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•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электрондық</a:t>
            </a:r>
            <a:r>
              <a:rPr lang="ru-RU" sz="1400" dirty="0"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оқулықтарды</a:t>
            </a:r>
            <a:r>
              <a:rPr lang="ru-RU" sz="1400" dirty="0"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мұғалімдер</a:t>
            </a:r>
            <a:r>
              <a:rPr lang="ru-RU" sz="1400" dirty="0"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балалар</a:t>
            </a:r>
            <a:r>
              <a:rPr lang="ru-RU" sz="1400" dirty="0"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мен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ата-аналары</a:t>
            </a:r>
            <a:r>
              <a:rPr lang="ru-RU" sz="1400" dirty="0"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студенттер</a:t>
            </a:r>
            <a:r>
              <a:rPr lang="ru-RU" sz="1400" dirty="0"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мен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педагогикалық</a:t>
            </a:r>
            <a:r>
              <a:rPr lang="ru-RU" sz="1400" dirty="0"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колледждердің</a:t>
            </a:r>
            <a:r>
              <a:rPr lang="ru-RU" sz="1400" dirty="0"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, ЖОО-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ның</a:t>
            </a:r>
            <a:r>
              <a:rPr lang="ru-RU" sz="1400" dirty="0"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оқытушылары</a:t>
            </a:r>
            <a:r>
              <a:rPr lang="ru-RU" sz="1400" dirty="0"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арасында</a:t>
            </a:r>
            <a:r>
              <a:rPr lang="ru-RU" sz="1400" dirty="0"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танымал</a:t>
            </a:r>
            <a:r>
              <a:rPr lang="ru-RU" sz="1400" dirty="0"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ету</a:t>
            </a:r>
            <a:r>
              <a:rPr lang="ru-RU" sz="1400" dirty="0"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1400" dirty="0"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•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республиканың</a:t>
            </a:r>
            <a:r>
              <a:rPr lang="ru-RU" sz="1400" dirty="0"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мектептерінде</a:t>
            </a:r>
            <a:r>
              <a:rPr lang="ru-RU" sz="1400" dirty="0"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педагогикалық</a:t>
            </a:r>
            <a:r>
              <a:rPr lang="ru-RU" sz="1400" dirty="0"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колледждері</a:t>
            </a:r>
            <a:r>
              <a:rPr lang="ru-RU" sz="1400" dirty="0"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мен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жоғары</a:t>
            </a:r>
            <a:r>
              <a:rPr lang="ru-RU" sz="1400" dirty="0"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оқу</a:t>
            </a:r>
            <a:r>
              <a:rPr lang="ru-RU" sz="1400" dirty="0"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орындарында</a:t>
            </a:r>
            <a:r>
              <a:rPr lang="ru-RU" sz="1400" dirty="0"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электрондық</a:t>
            </a:r>
            <a:r>
              <a:rPr lang="ru-RU" sz="1400" dirty="0"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оқулықтармен</a:t>
            </a:r>
            <a:r>
              <a:rPr lang="ru-RU" sz="1400" dirty="0"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оқыту-тәрбиелеу</a:t>
            </a:r>
            <a:r>
              <a:rPr lang="ru-RU" sz="1400" dirty="0"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үдерісін</a:t>
            </a:r>
            <a:r>
              <a:rPr lang="ru-RU" sz="1400" dirty="0"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ұйымдастырудың</a:t>
            </a:r>
            <a:r>
              <a:rPr lang="ru-RU" sz="1400" dirty="0"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тиімді</a:t>
            </a:r>
            <a:r>
              <a:rPr lang="ru-RU" sz="1400" dirty="0"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жүйесін</a:t>
            </a:r>
            <a:r>
              <a:rPr lang="ru-RU" sz="1400" dirty="0"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анықтау</a:t>
            </a:r>
            <a:r>
              <a:rPr lang="ru-RU" sz="1400" dirty="0"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1400" dirty="0"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•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оқушыларды</a:t>
            </a:r>
            <a:r>
              <a:rPr lang="ru-RU" sz="1400" dirty="0"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зияткерлік</a:t>
            </a:r>
            <a:r>
              <a:rPr lang="ru-RU" sz="1400" dirty="0"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және</a:t>
            </a:r>
            <a:r>
              <a:rPr lang="ru-RU" sz="1400" dirty="0"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шығармашылық</a:t>
            </a:r>
            <a:r>
              <a:rPr lang="ru-RU" sz="1400" dirty="0"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тұрғыда</a:t>
            </a:r>
            <a:r>
              <a:rPr lang="ru-RU" sz="1400" dirty="0"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дамыту</a:t>
            </a:r>
            <a:r>
              <a:rPr lang="ru-RU" sz="1400" dirty="0"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үшін</a:t>
            </a:r>
            <a:r>
              <a:rPr lang="ru-RU" sz="1400" dirty="0"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олардың</a:t>
            </a:r>
            <a:r>
              <a:rPr lang="ru-RU" sz="1400" dirty="0"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цифрлық</a:t>
            </a:r>
            <a:r>
              <a:rPr lang="ru-RU" sz="1400" dirty="0"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дағдыларын</a:t>
            </a:r>
            <a:r>
              <a:rPr lang="ru-RU" sz="1400" dirty="0"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қалыптастыру</a:t>
            </a:r>
            <a:r>
              <a:rPr lang="ru-RU" sz="1400" dirty="0"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1400" dirty="0"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• </a:t>
            </a:r>
            <a:r>
              <a:rPr lang="en-US" sz="1400" dirty="0"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Top</a:t>
            </a:r>
            <a:r>
              <a:rPr lang="ru-RU" sz="1400" dirty="0"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І</a:t>
            </a:r>
            <a:r>
              <a:rPr lang="en-US" sz="1400" dirty="0"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Q.kz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платформасында</a:t>
            </a:r>
            <a:r>
              <a:rPr lang="ru-RU" sz="1400" dirty="0"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электрондық</a:t>
            </a:r>
            <a:r>
              <a:rPr lang="ru-RU" sz="1400" dirty="0"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оқулықтарды</a:t>
            </a:r>
            <a:r>
              <a:rPr lang="ru-RU" sz="1400" dirty="0"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қолдану</a:t>
            </a:r>
            <a:r>
              <a:rPr lang="ru-RU" sz="1400" dirty="0"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бойынша</a:t>
            </a:r>
            <a:r>
              <a:rPr lang="ru-RU" sz="1400" dirty="0"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педагогтердің</a:t>
            </a:r>
            <a:r>
              <a:rPr lang="ru-RU" sz="1400" dirty="0"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ең</a:t>
            </a:r>
            <a:r>
              <a:rPr lang="ru-RU" sz="1400" dirty="0"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үздік</a:t>
            </a:r>
            <a:r>
              <a:rPr lang="ru-RU" sz="1400" dirty="0"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жетістіктерін</a:t>
            </a:r>
            <a:r>
              <a:rPr lang="ru-RU" sz="1400" dirty="0"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мектептер</a:t>
            </a:r>
            <a:r>
              <a:rPr lang="ru-RU" sz="1400" dirty="0"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педагогикалық</a:t>
            </a:r>
            <a:r>
              <a:rPr lang="ru-RU" sz="1400" dirty="0"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колледждер</a:t>
            </a:r>
            <a:r>
              <a:rPr lang="ru-RU" sz="1400" dirty="0"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мен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жоғары</a:t>
            </a:r>
            <a:r>
              <a:rPr lang="ru-RU" sz="1400" dirty="0"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оқу</a:t>
            </a:r>
            <a:r>
              <a:rPr lang="ru-RU" sz="1400" dirty="0"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орындарының</a:t>
            </a:r>
            <a:r>
              <a:rPr lang="ru-RU" sz="1400" dirty="0"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жұмыс</a:t>
            </a:r>
            <a:r>
              <a:rPr lang="ru-RU" sz="1400" dirty="0"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тәжірибелерін</a:t>
            </a:r>
            <a:r>
              <a:rPr lang="ru-RU" sz="1400" dirty="0"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көрсету</a:t>
            </a:r>
            <a:r>
              <a:rPr lang="ru-RU" sz="1400" dirty="0"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және</a:t>
            </a:r>
            <a:r>
              <a:rPr lang="ru-RU" sz="1400" dirty="0"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тарату</a:t>
            </a:r>
            <a:r>
              <a:rPr lang="ru-RU" sz="1400" dirty="0"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1400" dirty="0"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• «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Алматык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i</a:t>
            </a:r>
            <a:r>
              <a:rPr lang="ru-RU" sz="1400" dirty="0"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тап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баспасының</a:t>
            </a:r>
            <a:r>
              <a:rPr lang="ru-RU" sz="1400" dirty="0"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»,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баспа</a:t>
            </a:r>
            <a:r>
              <a:rPr lang="ru-RU" sz="1400" dirty="0"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және</a:t>
            </a:r>
            <a:r>
              <a:rPr lang="ru-RU" sz="1400" dirty="0"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электрондық</a:t>
            </a:r>
            <a:r>
              <a:rPr lang="ru-RU" sz="1400" dirty="0"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оқулық</a:t>
            </a:r>
            <a:r>
              <a:rPr lang="ru-RU" sz="1400" dirty="0"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авторларының</a:t>
            </a:r>
            <a:r>
              <a:rPr lang="ru-RU" sz="1400" dirty="0"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мектеп</a:t>
            </a:r>
            <a:r>
              <a:rPr lang="ru-RU" sz="1400" dirty="0"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педагогтерінің</a:t>
            </a:r>
            <a:r>
              <a:rPr lang="ru-RU" sz="1400" dirty="0"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педагогикалық</a:t>
            </a:r>
            <a:r>
              <a:rPr lang="ru-RU" sz="1400" dirty="0"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колледждер</a:t>
            </a:r>
            <a:r>
              <a:rPr lang="ru-RU" sz="1400" dirty="0"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мен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жоғары</a:t>
            </a:r>
            <a:r>
              <a:rPr lang="ru-RU" sz="1400" dirty="0"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оқу</a:t>
            </a:r>
            <a:r>
              <a:rPr lang="ru-RU" sz="1400" dirty="0"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орындарының</a:t>
            </a:r>
            <a:r>
              <a:rPr lang="ru-RU" sz="1400" dirty="0"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оқытушылары</a:t>
            </a:r>
            <a:r>
              <a:rPr lang="ru-RU" sz="1400" dirty="0"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арасындағы</a:t>
            </a:r>
            <a:r>
              <a:rPr lang="ru-RU" sz="1400" dirty="0"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ынтымақтастықты</a:t>
            </a:r>
            <a:r>
              <a:rPr lang="ru-RU" sz="1400" dirty="0"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бекіту</a:t>
            </a:r>
            <a:r>
              <a:rPr lang="ru-RU" sz="1400" dirty="0"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5BF20713-2DC2-49EA-855A-16BF7B5254A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69618" y="3160996"/>
            <a:ext cx="237765" cy="231668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8ED73557-4A3A-475E-9636-7343E4C35B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5704" y="2951247"/>
            <a:ext cx="237765" cy="231668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63731E65-46A4-4618-812B-775C14F6F4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7090" y="2015376"/>
            <a:ext cx="237765" cy="231668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6BBCA968-8544-4618-8C44-EA1813D63C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93229" y="2810946"/>
            <a:ext cx="237765" cy="23166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611574BC-6D77-404C-A1D8-9A16746616F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50455" y="388880"/>
            <a:ext cx="910995" cy="831277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B3F854CF-15BB-4A7A-A362-7C357B2D1D1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56619" y="2015376"/>
            <a:ext cx="3950550" cy="376155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ED63809-50DF-42F1-B3FA-5CF523576E88}"/>
              </a:ext>
            </a:extLst>
          </p:cNvPr>
          <p:cNvSpPr txBox="1"/>
          <p:nvPr/>
        </p:nvSpPr>
        <p:spPr>
          <a:xfrm>
            <a:off x="8553588" y="6156780"/>
            <a:ext cx="35734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Сайт: </a:t>
            </a:r>
            <a:r>
              <a:rPr lang="kk-KZ" sz="1800" b="1" u="sng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http://leadertop.kz.tilda.ws/</a:t>
            </a:r>
            <a:endParaRPr lang="ru-RU" sz="1800" b="1" dirty="0">
              <a:solidFill>
                <a:schemeClr val="accent2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0952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D2CB3B4-D0C9-4668-BA06-BB73E9BED9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5987" y="0"/>
            <a:ext cx="12339686" cy="142330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71A1CD0-3C0C-4D75-9413-165542D940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055" y="261439"/>
            <a:ext cx="749873" cy="92057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5930E4E-FB76-411B-973A-47928D8AE2A5}"/>
              </a:ext>
            </a:extLst>
          </p:cNvPr>
          <p:cNvSpPr txBox="1"/>
          <p:nvPr/>
        </p:nvSpPr>
        <p:spPr>
          <a:xfrm>
            <a:off x="3911437" y="896179"/>
            <a:ext cx="5196438" cy="37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kk-KZ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9993F4D0-F0F5-4E97-B4CF-B31BB62040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59011" y="259978"/>
            <a:ext cx="762093" cy="69750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FA4416E7-94DD-4737-B50B-E86ECCFECA09}"/>
              </a:ext>
            </a:extLst>
          </p:cNvPr>
          <p:cNvSpPr txBox="1"/>
          <p:nvPr/>
        </p:nvSpPr>
        <p:spPr>
          <a:xfrm>
            <a:off x="3911437" y="988082"/>
            <a:ext cx="5196438" cy="37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kk-KZ" sz="180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80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9D525C2D-9AF9-489C-B170-586CC686438C}"/>
              </a:ext>
            </a:extLst>
          </p:cNvPr>
          <p:cNvSpPr txBox="1"/>
          <p:nvPr/>
        </p:nvSpPr>
        <p:spPr>
          <a:xfrm>
            <a:off x="4063837" y="1140482"/>
            <a:ext cx="5196438" cy="37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kk-KZ" sz="180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80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5447E72E-54BB-4460-A785-27A7DFD897C8}"/>
              </a:ext>
            </a:extLst>
          </p:cNvPr>
          <p:cNvSpPr txBox="1"/>
          <p:nvPr/>
        </p:nvSpPr>
        <p:spPr>
          <a:xfrm>
            <a:off x="3617350" y="28241"/>
            <a:ext cx="5784612" cy="1567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k-KZ" sz="20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2800" b="1" i="0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«</a:t>
            </a:r>
            <a:r>
              <a:rPr kumimoji="0" lang="en-US" sz="2800" b="1" i="0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LEADER</a:t>
            </a:r>
            <a:r>
              <a:rPr kumimoji="0" lang="kk-KZ" sz="2800" b="1" i="0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 </a:t>
            </a:r>
            <a:r>
              <a:rPr kumimoji="0" lang="en-US" sz="2800" b="1" i="0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TopIQ</a:t>
            </a:r>
            <a:r>
              <a:rPr kumimoji="0" lang="en-US" sz="2800" b="1" i="0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»</a:t>
            </a:r>
            <a:r>
              <a:rPr kumimoji="0" lang="kk-KZ" sz="2800" b="1" i="0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 байқауына қатысушылар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kk-KZ" sz="20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228B4A3E-32DE-4333-950A-4A826F8E1D40}"/>
              </a:ext>
            </a:extLst>
          </p:cNvPr>
          <p:cNvSpPr txBox="1"/>
          <p:nvPr/>
        </p:nvSpPr>
        <p:spPr>
          <a:xfrm>
            <a:off x="4368637" y="1445282"/>
            <a:ext cx="5196438" cy="37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kk-KZ" sz="180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80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3" name="Таблица 22">
            <a:extLst>
              <a:ext uri="{FF2B5EF4-FFF2-40B4-BE49-F238E27FC236}">
                <a16:creationId xmlns:a16="http://schemas.microsoft.com/office/drawing/2014/main" xmlns="" id="{24C85C1F-725C-4078-AA5A-4F97FFD5F1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2233781"/>
              </p:ext>
            </p:extLst>
          </p:nvPr>
        </p:nvGraphicFramePr>
        <p:xfrm>
          <a:off x="0" y="1354242"/>
          <a:ext cx="12192000" cy="68448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29111">
                  <a:extLst>
                    <a:ext uri="{9D8B030D-6E8A-4147-A177-3AD203B41FA5}">
                      <a16:colId xmlns:a16="http://schemas.microsoft.com/office/drawing/2014/main" xmlns="" val="3516331182"/>
                    </a:ext>
                  </a:extLst>
                </a:gridCol>
                <a:gridCol w="11062889">
                  <a:extLst>
                    <a:ext uri="{9D8B030D-6E8A-4147-A177-3AD203B41FA5}">
                      <a16:colId xmlns:a16="http://schemas.microsoft.com/office/drawing/2014/main" xmlns="" val="4264667250"/>
                    </a:ext>
                  </a:extLst>
                </a:gridCol>
              </a:tblGrid>
              <a:tr h="3522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TopIQ.kz</a:t>
                      </a:r>
                      <a:r>
                        <a:rPr lang="kk-KZ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электронды оқулықтар платформасын пайдаланушылар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182347932"/>
                  </a:ext>
                </a:extLst>
              </a:tr>
              <a:tr h="83941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-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</a:t>
                      </a:r>
                      <a:r>
                        <a:rPr lang="ru-RU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Байқауға</a:t>
                      </a:r>
                      <a:r>
                        <a:rPr lang="ru-RU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мектеп</a:t>
                      </a:r>
                      <a:r>
                        <a:rPr lang="ru-RU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о</a:t>
                      </a:r>
                      <a:r>
                        <a:rPr lang="kk-KZ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қ</a:t>
                      </a:r>
                      <a:r>
                        <a:rPr lang="ru-RU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ушылары</a:t>
                      </a:r>
                      <a:r>
                        <a:rPr lang="ru-RU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мұғалімдері</a:t>
                      </a:r>
                      <a:r>
                        <a:rPr lang="ru-RU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TopІQ.kz </a:t>
                      </a:r>
                      <a:r>
                        <a:rPr lang="ru-RU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платформасында</a:t>
                      </a:r>
                      <a:r>
                        <a:rPr lang="ru-RU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электронды</a:t>
                      </a:r>
                      <a:r>
                        <a:rPr lang="ru-RU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оқулықтармен</a:t>
                      </a:r>
                      <a:r>
                        <a:rPr lang="ru-RU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жұмыс</a:t>
                      </a:r>
                      <a:r>
                        <a:rPr lang="ru-RU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істейтін</a:t>
                      </a:r>
                      <a:r>
                        <a:rPr lang="ru-RU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Қазақстан</a:t>
                      </a:r>
                      <a:r>
                        <a:rPr lang="ru-RU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Республикасының</a:t>
                      </a:r>
                      <a:r>
                        <a:rPr lang="ru-RU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педагогикалық</a:t>
                      </a:r>
                      <a:r>
                        <a:rPr lang="ru-RU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колледждері</a:t>
                      </a:r>
                      <a:r>
                        <a:rPr lang="ru-RU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мен </a:t>
                      </a:r>
                      <a:r>
                        <a:rPr lang="ru-RU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жоғары</a:t>
                      </a:r>
                      <a:r>
                        <a:rPr lang="ru-RU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оқу</a:t>
                      </a:r>
                      <a:r>
                        <a:rPr lang="ru-RU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орындарының</a:t>
                      </a:r>
                      <a:r>
                        <a:rPr lang="ru-RU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оқытушылары</a:t>
                      </a:r>
                      <a:r>
                        <a:rPr lang="kk-KZ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балабақша тәрбиелеушілері, журналистер мен блогерлер қатыса алады. </a:t>
                      </a:r>
                      <a:endParaRPr lang="ru-RU" sz="2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747804593"/>
                  </a:ext>
                </a:extLst>
              </a:tr>
              <a:tr h="103809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-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Арнайы</a:t>
                      </a: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номинациялар</a:t>
                      </a:r>
                      <a:r>
                        <a:rPr lang="kk-KZ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kk-KZ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мектептердің, педагогикалық колледждердің және жоғары оқу орындарының әкімшілігі;</a:t>
                      </a: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kk-KZ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білім бөлімдерінің, аудандық және облыстық әдістемелік кабинеттердің мамандары;</a:t>
                      </a:r>
                      <a:endParaRPr lang="ru-RU" sz="2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107686956"/>
                  </a:ext>
                </a:extLst>
              </a:tr>
              <a:tr h="83941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-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«Бастауыш оқытудың педагогикасы және әдістемесі» мамандығы бойынша оқитын жалпы білім беретін мектептердің ер мұғалімдері, педагогикалық колледждер мен жоғары оқу орындарының ер студенттері;</a:t>
                      </a:r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307040200"/>
                  </a:ext>
                </a:extLst>
              </a:tr>
              <a:tr h="35223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жүйелік әкімшілер, балабақша тәрбиешілері, журналистер, 1-11 сынып оқушылары, аймақтардың үйлестірушілері үшін қарастырылған. 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190783427"/>
                  </a:ext>
                </a:extLst>
              </a:tr>
              <a:tr h="352230"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   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932961592"/>
                  </a:ext>
                </a:extLst>
              </a:tr>
              <a:tr h="173015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714048431"/>
                  </a:ext>
                </a:extLst>
              </a:tr>
            </a:tbl>
          </a:graphicData>
        </a:graphic>
      </p:graphicFrame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B6953630-D291-425C-9566-D1198C4BCE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20828" y="5390998"/>
            <a:ext cx="1755652" cy="2000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3199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D2CB3B4-D0C9-4668-BA06-BB73E9BED9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3843" y="-37689"/>
            <a:ext cx="12339686" cy="142330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71A1CD0-3C0C-4D75-9413-165542D940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055" y="261439"/>
            <a:ext cx="749873" cy="92057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5930E4E-FB76-411B-973A-47928D8AE2A5}"/>
              </a:ext>
            </a:extLst>
          </p:cNvPr>
          <p:cNvSpPr txBox="1"/>
          <p:nvPr/>
        </p:nvSpPr>
        <p:spPr>
          <a:xfrm>
            <a:off x="3911437" y="896179"/>
            <a:ext cx="5196438" cy="37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kk-KZ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9993F4D0-F0F5-4E97-B4CF-B31BB62040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59011" y="259978"/>
            <a:ext cx="762093" cy="69750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FA4416E7-94DD-4737-B50B-E86ECCFECA09}"/>
              </a:ext>
            </a:extLst>
          </p:cNvPr>
          <p:cNvSpPr txBox="1"/>
          <p:nvPr/>
        </p:nvSpPr>
        <p:spPr>
          <a:xfrm>
            <a:off x="3911437" y="988082"/>
            <a:ext cx="5196438" cy="37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kk-KZ" sz="180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80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228B4A3E-32DE-4333-950A-4A826F8E1D40}"/>
              </a:ext>
            </a:extLst>
          </p:cNvPr>
          <p:cNvSpPr txBox="1"/>
          <p:nvPr/>
        </p:nvSpPr>
        <p:spPr>
          <a:xfrm>
            <a:off x="2992876" y="307494"/>
            <a:ext cx="5659578" cy="7745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kk-KZ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kk-KZ" sz="16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БАЙҚАУДЫ</a:t>
            </a:r>
            <a:r>
              <a:rPr lang="kk-KZ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ӨТКІЗУ МЕН ҰЙЫМДАСТЫРУ</a:t>
            </a:r>
            <a:endParaRPr lang="ru-RU" sz="1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2EF3FE6-A48E-A164-577B-A2E542566011}"/>
              </a:ext>
            </a:extLst>
          </p:cNvPr>
          <p:cNvSpPr txBox="1"/>
          <p:nvPr/>
        </p:nvSpPr>
        <p:spPr>
          <a:xfrm>
            <a:off x="923827" y="2158738"/>
            <a:ext cx="10708849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28600" algn="just">
              <a:lnSpc>
                <a:spcPct val="106000"/>
              </a:lnSpc>
              <a:spcAft>
                <a:spcPts val="800"/>
              </a:spcAft>
            </a:pPr>
            <a:r>
              <a:rPr lang="kk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.1.</a:t>
            </a:r>
            <a:r>
              <a:rPr lang="ru-RU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Байқау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мемлекеттік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және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орыс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тілдерінде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өткізіледі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және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http://leadertop.kz.tilda.ws/</a:t>
            </a:r>
            <a:r>
              <a:rPr lang="kk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сайтында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электрондық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өтінімді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толтырған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пайдаланушылар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конкурсқа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қатысуға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жіберіледі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 algn="just">
              <a:lnSpc>
                <a:spcPct val="106000"/>
              </a:lnSpc>
              <a:spcAft>
                <a:spcPts val="800"/>
              </a:spcAft>
            </a:pPr>
            <a:r>
              <a:rPr lang="kk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7D63814-FAEF-652F-E747-EA703225D1F0}"/>
              </a:ext>
            </a:extLst>
          </p:cNvPr>
          <p:cNvSpPr txBox="1"/>
          <p:nvPr/>
        </p:nvSpPr>
        <p:spPr>
          <a:xfrm>
            <a:off x="559324" y="2855731"/>
            <a:ext cx="1107335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457200" algn="just"/>
            <a:r>
              <a:rPr lang="kk-KZ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1-кезең. Мерзімі: 2024 жылдың ақпанынан 2024 жылдың 24 сәуіріне дейін.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457200" algn="just"/>
            <a:r>
              <a:rPr lang="kk-KZ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457200" algn="just"/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Байқауға қатысушы TopIQ электрондық оқулықтарының білім беру платформасын пайдалану тәжірибесі туралы презентация немесе бейнеролик дайындайды.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457200" algn="just"/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Презентацияда төмендегідей ақпараттарды көрсетуі керек: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457200" algn="just"/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электронды оқулықтарды пайдаланудың жеке тәжірибесі;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457200" algn="just"/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білім беру ұйымдарында оқушылардың оқу жетістіктерін арттыру диаграммалары бар платформаны пайдалану бойынша ғылыми-зерттеу және талдау материалдары;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457200" algn="just"/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электронды оқулықтардың білім сапасына, оқушылардың үлгерімін арттыруға әсері туралы мұғалімдер, әріптестер, оқушылар және ата-аналармен кері байланыс; 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29E130E-0438-0171-C3E9-178B3413004E}"/>
              </a:ext>
            </a:extLst>
          </p:cNvPr>
          <p:cNvSpPr txBox="1"/>
          <p:nvPr/>
        </p:nvSpPr>
        <p:spPr>
          <a:xfrm>
            <a:off x="2563245" y="1501293"/>
            <a:ext cx="6169842" cy="373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ctr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Байқау</a:t>
            </a:r>
            <a:r>
              <a:rPr lang="ru-RU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шарттары</a:t>
            </a: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169B8F3F-0947-0996-7675-E243168BB0FA}"/>
              </a:ext>
            </a:extLst>
          </p:cNvPr>
          <p:cNvSpPr txBox="1"/>
          <p:nvPr/>
        </p:nvSpPr>
        <p:spPr>
          <a:xfrm>
            <a:off x="3240485" y="682937"/>
            <a:ext cx="571103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Байқауды</a:t>
            </a:r>
            <a:r>
              <a:rPr lang="ru-RU" sz="1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өткізу</a:t>
            </a:r>
            <a:r>
              <a:rPr lang="ru-RU" sz="1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мерзімі</a:t>
            </a:r>
            <a:r>
              <a:rPr lang="ru-RU" sz="1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kk-KZ" sz="1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2024 ж. </a:t>
            </a:r>
            <a:r>
              <a:rPr lang="kk-KZ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09</a:t>
            </a:r>
            <a:r>
              <a:rPr lang="kk-KZ" sz="1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ақпан – 2024 ж. </a:t>
            </a:r>
            <a:r>
              <a:rPr lang="kk-KZ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</a:t>
            </a:r>
            <a:r>
              <a:rPr lang="kk-KZ" sz="1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шілде </a:t>
            </a:r>
            <a:r>
              <a:rPr lang="ru-RU" sz="1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Жеңімпаздарды</a:t>
            </a:r>
            <a:r>
              <a:rPr lang="ru-RU" sz="1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марапаттау</a:t>
            </a:r>
            <a:r>
              <a:rPr lang="ru-RU" sz="1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рәсімі</a:t>
            </a:r>
            <a:r>
              <a:rPr lang="ru-RU" sz="1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sz="1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</a:t>
            </a:r>
            <a:r>
              <a:rPr lang="kk-KZ" sz="1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ru-RU" sz="1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тамыз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айы</a:t>
            </a:r>
            <a:r>
              <a:rPr lang="ru-RU" sz="1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04774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 21">
            <a:extLst>
              <a:ext uri="{FF2B5EF4-FFF2-40B4-BE49-F238E27FC236}">
                <a16:creationId xmlns:a16="http://schemas.microsoft.com/office/drawing/2014/main" xmlns="" id="{8D5B09E2-B849-4614-9B74-163F5FF1F387}"/>
              </a:ext>
            </a:extLst>
          </p:cNvPr>
          <p:cNvSpPr/>
          <p:nvPr/>
        </p:nvSpPr>
        <p:spPr>
          <a:xfrm>
            <a:off x="94268" y="132289"/>
            <a:ext cx="12009747" cy="1223769"/>
          </a:xfrm>
          <a:prstGeom prst="rect">
            <a:avLst/>
          </a:prstGeom>
          <a:solidFill>
            <a:srgbClr val="B1005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0" vert="horz" wrap="square" lIns="720000" tIns="5080" rIns="5080" bIns="5080" numCol="1" spcCol="1270" rtlCol="0" anchor="ctr" anchorCtr="0">
            <a:noAutofit/>
          </a:bodyPr>
          <a:lstStyle/>
          <a:p>
            <a:pPr marL="0" lvl="0" indent="0" defTabSz="355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ru-RU" sz="8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72303" y="861230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Рисунок 1" descr="https://www.almatykitap.kz/images/logo/logo.png">
            <a:extLst>
              <a:ext uri="{FF2B5EF4-FFF2-40B4-BE49-F238E27FC236}">
                <a16:creationId xmlns:a16="http://schemas.microsoft.com/office/drawing/2014/main" xmlns="" id="{0A963697-7FEA-4EC2-8BD1-0534493958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285" y="353669"/>
            <a:ext cx="753918" cy="921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A18213CA-1B49-4146-AD39-ACC5F6F6F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642" y="37689"/>
            <a:ext cx="8241274" cy="1098272"/>
          </a:xfrm>
        </p:spPr>
        <p:txBody>
          <a:bodyPr rtlCol="0">
            <a:normAutofit fontScale="9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Байқауды</a:t>
            </a:r>
            <a:r>
              <a:rPr lang="ru-RU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өткізу</a:t>
            </a:r>
            <a:r>
              <a:rPr lang="ru-RU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мерзімі</a:t>
            </a:r>
            <a:r>
              <a:rPr lang="ru-RU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kk-KZ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2022 ж. 22 желтоқсан – 2023 ж. 30 маусым </a:t>
            </a:r>
            <a:r>
              <a:rPr lang="ru-RU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Жеңімпаздарды</a:t>
            </a:r>
            <a:r>
              <a:rPr lang="ru-RU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марапаттау</a:t>
            </a:r>
            <a:r>
              <a:rPr lang="ru-RU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рәсімі</a:t>
            </a:r>
            <a:r>
              <a:rPr lang="ru-RU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2023 </a:t>
            </a:r>
            <a:r>
              <a:rPr lang="ru-RU" sz="1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тамыз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айы</a:t>
            </a:r>
            <a:r>
              <a:rPr lang="ru-RU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860A645E-87E6-4468-8B32-3CA2D02FA171}"/>
              </a:ext>
            </a:extLst>
          </p:cNvPr>
          <p:cNvSpPr txBox="1"/>
          <p:nvPr/>
        </p:nvSpPr>
        <p:spPr>
          <a:xfrm>
            <a:off x="2464668" y="1525678"/>
            <a:ext cx="6311460" cy="373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ctr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Байқау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шарттары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453051DC-34B3-4B18-BB44-2D87BBBD9C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534" y="2511220"/>
            <a:ext cx="223043" cy="25211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3C9D9370-CC18-461F-BB3B-64CB5225FD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3499" y="3208724"/>
            <a:ext cx="225572" cy="25796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7FCC6444-D8F0-40AE-9799-74BB424C88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91045" y="391903"/>
            <a:ext cx="714548" cy="65399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B70CE8A-5A9C-4810-9009-BB7CA1A7C02E}"/>
              </a:ext>
            </a:extLst>
          </p:cNvPr>
          <p:cNvSpPr txBox="1"/>
          <p:nvPr/>
        </p:nvSpPr>
        <p:spPr>
          <a:xfrm>
            <a:off x="1012190" y="2497267"/>
            <a:ext cx="10532110" cy="1477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KZ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xmlns="" id="{78103D80-BDB4-45B4-A361-9CA6608809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1480257"/>
              </p:ext>
            </p:extLst>
          </p:nvPr>
        </p:nvGraphicFramePr>
        <p:xfrm>
          <a:off x="414791" y="3681678"/>
          <a:ext cx="11090802" cy="2634974"/>
        </p:xfrm>
        <a:graphic>
          <a:graphicData uri="http://schemas.openxmlformats.org/drawingml/2006/table">
            <a:tbl>
              <a:tblPr firstRow="1" firstCol="1" bandRow="1"/>
              <a:tblGrid>
                <a:gridCol w="11090802">
                  <a:extLst>
                    <a:ext uri="{9D8B030D-6E8A-4147-A177-3AD203B41FA5}">
                      <a16:colId xmlns:a16="http://schemas.microsoft.com/office/drawing/2014/main" xmlns="" val="1972160818"/>
                    </a:ext>
                  </a:extLst>
                </a:gridCol>
              </a:tblGrid>
              <a:tr h="98673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K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83" marR="3798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21915472"/>
                  </a:ext>
                </a:extLst>
              </a:tr>
              <a:tr h="9841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K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83" marR="3798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37818923"/>
                  </a:ext>
                </a:extLst>
              </a:tr>
              <a:tr h="9841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K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83" marR="3798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94672398"/>
                  </a:ext>
                </a:extLst>
              </a:tr>
              <a:tr h="963390"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</a:pPr>
                      <a:endParaRPr lang="ru-KZ" sz="1400" b="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37983" marR="3798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78344159"/>
                  </a:ext>
                </a:extLst>
              </a:tr>
              <a:tr h="114919"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KZ" sz="14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37983" marR="3798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2984814"/>
                  </a:ext>
                </a:extLst>
              </a:tr>
            </a:tbl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0CD6691A-DF62-DC41-A9CF-8B52848D0C0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73843" y="0"/>
            <a:ext cx="12339686" cy="142330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C55B15F4-7937-D7E5-3749-83CE9EFCF00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6055" y="299128"/>
            <a:ext cx="749873" cy="92057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0FEFF3E-3268-DD9E-0381-C7C125A0B2FD}"/>
              </a:ext>
            </a:extLst>
          </p:cNvPr>
          <p:cNvSpPr txBox="1"/>
          <p:nvPr/>
        </p:nvSpPr>
        <p:spPr>
          <a:xfrm>
            <a:off x="3911437" y="933868"/>
            <a:ext cx="5196438" cy="37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kk-KZ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9DB8084E-50BF-C730-3880-8969A5E490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59011" y="297667"/>
            <a:ext cx="762093" cy="69750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1E53B19-9AA1-874D-E8A0-0E962D4B2225}"/>
              </a:ext>
            </a:extLst>
          </p:cNvPr>
          <p:cNvSpPr txBox="1"/>
          <p:nvPr/>
        </p:nvSpPr>
        <p:spPr>
          <a:xfrm>
            <a:off x="3911437" y="1025771"/>
            <a:ext cx="5196438" cy="37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kk-KZ" sz="180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800">
              <a:solidFill>
                <a:schemeClr val="tx2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B1F851B1-F886-C09A-ACBE-4CFA4CBADB90}"/>
              </a:ext>
            </a:extLst>
          </p:cNvPr>
          <p:cNvSpPr txBox="1"/>
          <p:nvPr/>
        </p:nvSpPr>
        <p:spPr>
          <a:xfrm>
            <a:off x="2992876" y="345183"/>
            <a:ext cx="5659578" cy="7745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kk-KZ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kk-KZ" sz="16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БАЙҚАУДЫ</a:t>
            </a:r>
            <a:r>
              <a:rPr lang="kk-KZ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ӨТКІЗУ МЕН ҰЙЫМДАСТЫРУ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1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DA891C06-1D99-766C-7FD1-A4FA72395771}"/>
              </a:ext>
            </a:extLst>
          </p:cNvPr>
          <p:cNvSpPr txBox="1"/>
          <p:nvPr/>
        </p:nvSpPr>
        <p:spPr>
          <a:xfrm>
            <a:off x="376084" y="2403674"/>
            <a:ext cx="11073352" cy="32365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457200" algn="just"/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Байқауға қатысушы презентациясы мен видеоматериалын өзі оқитын немесе қызмет атқаратын мекеменің инстаграм парақшасына жүктеп, пост сілтемесін </a:t>
            </a:r>
            <a:r>
              <a:rPr lang="kk-KZ" sz="18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http://leadertop.kz.tilda.ws/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сайтына орналастыру керек;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457200" algn="just"/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6000"/>
              </a:lnSpc>
              <a:spcAft>
                <a:spcPts val="800"/>
              </a:spcAft>
            </a:pPr>
            <a:r>
              <a:rPr lang="kk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1-кезеңге өтінімдерді қабылдау және ақпараттық материалдарды орналастырудың соңғы мерзімі 2024 жылдың 24 сәуіріне дейін.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6000"/>
              </a:lnSpc>
              <a:spcAft>
                <a:spcPts val="800"/>
              </a:spcAft>
            </a:pP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6000"/>
              </a:lnSpc>
              <a:spcAft>
                <a:spcPts val="800"/>
              </a:spcAft>
            </a:pP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1-кезеңнің жеңімпаздары «LEADER TopІQ» республикалық байқауының 2-кезеңіне өтеді. 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457200" algn="just"/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457200" algn="just"/>
            <a:r>
              <a:rPr lang="kk-KZ" sz="1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2-кезең. Екінші кезеңнің мерзімі 2024 жылдың 25 сәуірінен 10 шілдеге дейін.</a:t>
            </a:r>
            <a:endParaRPr lang="ru-RU" sz="1800" dirty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50B29D83-508D-B7B9-842E-F3C47B45218B}"/>
              </a:ext>
            </a:extLst>
          </p:cNvPr>
          <p:cNvSpPr txBox="1"/>
          <p:nvPr/>
        </p:nvSpPr>
        <p:spPr>
          <a:xfrm>
            <a:off x="3240485" y="682937"/>
            <a:ext cx="571103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Байқауды</a:t>
            </a:r>
            <a:r>
              <a:rPr lang="ru-RU" sz="1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өткізу</a:t>
            </a:r>
            <a:r>
              <a:rPr lang="ru-RU" sz="1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мерзімі</a:t>
            </a:r>
            <a:r>
              <a:rPr lang="ru-RU" sz="1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kk-KZ" sz="1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2024 ж. </a:t>
            </a:r>
            <a:r>
              <a:rPr lang="kk-KZ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09</a:t>
            </a:r>
            <a:r>
              <a:rPr lang="kk-KZ" sz="1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ақпан – 2024 ж. </a:t>
            </a:r>
            <a:r>
              <a:rPr lang="kk-KZ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</a:t>
            </a:r>
            <a:r>
              <a:rPr lang="kk-KZ" sz="1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шілде </a:t>
            </a:r>
            <a:r>
              <a:rPr lang="ru-RU" sz="1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Жеңімпаздарды</a:t>
            </a:r>
            <a:r>
              <a:rPr lang="ru-RU" sz="1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марапаттау</a:t>
            </a:r>
            <a:r>
              <a:rPr lang="ru-RU" sz="1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рәсімі</a:t>
            </a:r>
            <a:r>
              <a:rPr lang="ru-RU" sz="1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sz="1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</a:t>
            </a:r>
            <a:r>
              <a:rPr lang="kk-KZ" sz="1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ru-RU" sz="1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тамыз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айы</a:t>
            </a:r>
            <a:r>
              <a:rPr lang="ru-RU" sz="1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26097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 21">
            <a:extLst>
              <a:ext uri="{FF2B5EF4-FFF2-40B4-BE49-F238E27FC236}">
                <a16:creationId xmlns:a16="http://schemas.microsoft.com/office/drawing/2014/main" xmlns="" id="{8D5B09E2-B849-4614-9B74-163F5FF1F387}"/>
              </a:ext>
            </a:extLst>
          </p:cNvPr>
          <p:cNvSpPr/>
          <p:nvPr/>
        </p:nvSpPr>
        <p:spPr>
          <a:xfrm>
            <a:off x="94268" y="132289"/>
            <a:ext cx="12009747" cy="1223769"/>
          </a:xfrm>
          <a:prstGeom prst="rect">
            <a:avLst/>
          </a:prstGeom>
          <a:solidFill>
            <a:srgbClr val="B1005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0" vert="horz" wrap="square" lIns="720000" tIns="5080" rIns="5080" bIns="5080" numCol="1" spcCol="1270" rtlCol="0" anchor="ctr" anchorCtr="0">
            <a:noAutofit/>
          </a:bodyPr>
          <a:lstStyle/>
          <a:p>
            <a:pPr marL="0" lvl="0" indent="0" defTabSz="355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ru-RU" sz="8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72303" y="861230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Рисунок 1" descr="https://www.almatykitap.kz/images/logo/logo.png">
            <a:extLst>
              <a:ext uri="{FF2B5EF4-FFF2-40B4-BE49-F238E27FC236}">
                <a16:creationId xmlns:a16="http://schemas.microsoft.com/office/drawing/2014/main" xmlns="" id="{0A963697-7FEA-4EC2-8BD1-0534493958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285" y="353669"/>
            <a:ext cx="753918" cy="921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A18213CA-1B49-4146-AD39-ACC5F6F6F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642" y="37689"/>
            <a:ext cx="8241274" cy="1098272"/>
          </a:xfrm>
        </p:spPr>
        <p:txBody>
          <a:bodyPr rtlCol="0">
            <a:normAutofit fontScale="9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Байқауды</a:t>
            </a:r>
            <a:r>
              <a:rPr lang="ru-RU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өткізу</a:t>
            </a:r>
            <a:r>
              <a:rPr lang="ru-RU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мерзімі</a:t>
            </a:r>
            <a:r>
              <a:rPr lang="ru-RU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kk-KZ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2022 ж. 22 желтоқсан – 2023 ж. 30 маусым </a:t>
            </a:r>
            <a:r>
              <a:rPr lang="ru-RU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Жеңімпаздарды</a:t>
            </a:r>
            <a:r>
              <a:rPr lang="ru-RU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марапаттау</a:t>
            </a:r>
            <a:r>
              <a:rPr lang="ru-RU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рәсімі</a:t>
            </a:r>
            <a:r>
              <a:rPr lang="ru-RU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2023 </a:t>
            </a:r>
            <a:r>
              <a:rPr lang="ru-RU" sz="1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тамыз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айы</a:t>
            </a:r>
            <a:r>
              <a:rPr lang="ru-RU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860A645E-87E6-4468-8B32-3CA2D02FA171}"/>
              </a:ext>
            </a:extLst>
          </p:cNvPr>
          <p:cNvSpPr txBox="1"/>
          <p:nvPr/>
        </p:nvSpPr>
        <p:spPr>
          <a:xfrm>
            <a:off x="2464668" y="1525678"/>
            <a:ext cx="6311460" cy="373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ctr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Байқау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шарттары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453051DC-34B3-4B18-BB44-2D87BBBD9C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534" y="2511220"/>
            <a:ext cx="223043" cy="25211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7FCC6444-D8F0-40AE-9799-74BB424C88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91045" y="391903"/>
            <a:ext cx="714548" cy="65399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B70CE8A-5A9C-4810-9009-BB7CA1A7C02E}"/>
              </a:ext>
            </a:extLst>
          </p:cNvPr>
          <p:cNvSpPr txBox="1"/>
          <p:nvPr/>
        </p:nvSpPr>
        <p:spPr>
          <a:xfrm>
            <a:off x="1012190" y="2497267"/>
            <a:ext cx="10532110" cy="1477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KZ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xmlns="" id="{78103D80-BDB4-45B4-A361-9CA660880910}"/>
              </a:ext>
            </a:extLst>
          </p:cNvPr>
          <p:cNvGraphicFramePr>
            <a:graphicFrameLocks noGrp="1"/>
          </p:cNvGraphicFramePr>
          <p:nvPr/>
        </p:nvGraphicFramePr>
        <p:xfrm>
          <a:off x="414791" y="3681678"/>
          <a:ext cx="11090802" cy="2634974"/>
        </p:xfrm>
        <a:graphic>
          <a:graphicData uri="http://schemas.openxmlformats.org/drawingml/2006/table">
            <a:tbl>
              <a:tblPr firstRow="1" firstCol="1" bandRow="1"/>
              <a:tblGrid>
                <a:gridCol w="11090802">
                  <a:extLst>
                    <a:ext uri="{9D8B030D-6E8A-4147-A177-3AD203B41FA5}">
                      <a16:colId xmlns:a16="http://schemas.microsoft.com/office/drawing/2014/main" xmlns="" val="1972160818"/>
                    </a:ext>
                  </a:extLst>
                </a:gridCol>
              </a:tblGrid>
              <a:tr h="98673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K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83" marR="3798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21915472"/>
                  </a:ext>
                </a:extLst>
              </a:tr>
              <a:tr h="9841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K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83" marR="3798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37818923"/>
                  </a:ext>
                </a:extLst>
              </a:tr>
              <a:tr h="9841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K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83" marR="3798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94672398"/>
                  </a:ext>
                </a:extLst>
              </a:tr>
              <a:tr h="963390"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</a:pPr>
                      <a:endParaRPr lang="ru-KZ" sz="1400" b="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37983" marR="3798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78344159"/>
                  </a:ext>
                </a:extLst>
              </a:tr>
              <a:tr h="114919"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KZ" sz="14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37983" marR="3798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2984814"/>
                  </a:ext>
                </a:extLst>
              </a:tr>
            </a:tbl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0CD6691A-DF62-DC41-A9CF-8B52848D0C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73843" y="0"/>
            <a:ext cx="12339686" cy="142330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C55B15F4-7937-D7E5-3749-83CE9EFCF00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6055" y="299128"/>
            <a:ext cx="749873" cy="92057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0FEFF3E-3268-DD9E-0381-C7C125A0B2FD}"/>
              </a:ext>
            </a:extLst>
          </p:cNvPr>
          <p:cNvSpPr txBox="1"/>
          <p:nvPr/>
        </p:nvSpPr>
        <p:spPr>
          <a:xfrm>
            <a:off x="3911437" y="933868"/>
            <a:ext cx="5196438" cy="37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kk-KZ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9DB8084E-50BF-C730-3880-8969A5E490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59011" y="297667"/>
            <a:ext cx="762093" cy="69750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1E53B19-9AA1-874D-E8A0-0E962D4B2225}"/>
              </a:ext>
            </a:extLst>
          </p:cNvPr>
          <p:cNvSpPr txBox="1"/>
          <p:nvPr/>
        </p:nvSpPr>
        <p:spPr>
          <a:xfrm>
            <a:off x="3911437" y="1025771"/>
            <a:ext cx="5196438" cy="37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kk-KZ" sz="180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800">
              <a:solidFill>
                <a:schemeClr val="tx2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B1F851B1-F886-C09A-ACBE-4CFA4CBADB90}"/>
              </a:ext>
            </a:extLst>
          </p:cNvPr>
          <p:cNvSpPr txBox="1"/>
          <p:nvPr/>
        </p:nvSpPr>
        <p:spPr>
          <a:xfrm>
            <a:off x="2992876" y="345183"/>
            <a:ext cx="5659578" cy="7745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kk-KZ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kk-KZ" sz="16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БАЙҚАУДЫ</a:t>
            </a:r>
            <a:r>
              <a:rPr lang="kk-KZ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ӨТКІЗУ МЕН ҰЙЫМДАСТЫРУ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1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DA891C06-1D99-766C-7FD1-A4FA72395771}"/>
              </a:ext>
            </a:extLst>
          </p:cNvPr>
          <p:cNvSpPr txBox="1"/>
          <p:nvPr/>
        </p:nvSpPr>
        <p:spPr>
          <a:xfrm>
            <a:off x="414791" y="2396577"/>
            <a:ext cx="11073352" cy="3528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>
              <a:lnSpc>
                <a:spcPct val="106000"/>
              </a:lnSpc>
              <a:spcAft>
                <a:spcPts val="800"/>
              </a:spcAft>
            </a:pPr>
            <a:r>
              <a:rPr lang="kk-KZ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Байқаудың II кезеңіне қатысу үшін: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6000"/>
              </a:lnSpc>
              <a:spcAft>
                <a:spcPts val="800"/>
              </a:spcAft>
            </a:pPr>
            <a:r>
              <a:rPr lang="kk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TopIQ электрондық оқулықтарының білім беру платформасын пайдалану тәжірибесі туралы 1-ден 3-ке дейінгі ақпараттық материалдарды: мақалалар, бейнематериалдар, сұхбаттар, вайн мен анимациялық роликтерді аудандық, облыстық, республикалық баспа және электронды БАҚ, ақпараттық агенттіктер, телеарналарға жариялау.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6000"/>
              </a:lnSpc>
              <a:spcAft>
                <a:spcPts val="800"/>
              </a:spcAft>
              <a:buFontTx/>
              <a:buChar char="-"/>
            </a:pPr>
            <a:r>
              <a:rPr lang="kk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Материалдың сілтемелерін  (1-ден 3-ке дейін</a:t>
            </a:r>
            <a:r>
              <a:rPr lang="kk-KZ" sz="18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http://leadertop.kz.tilda.ws/</a:t>
            </a:r>
            <a:r>
              <a:rPr lang="ru-RU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сайтына орналастыру арқылы өтінімдерін толықтырады.  </a:t>
            </a:r>
          </a:p>
          <a:p>
            <a:pPr algn="just">
              <a:lnSpc>
                <a:spcPct val="106000"/>
              </a:lnSpc>
              <a:spcAft>
                <a:spcPts val="800"/>
              </a:spcAft>
            </a:pPr>
            <a:endParaRPr lang="kk-KZ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kk-KZ" sz="1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Жеңімпаздарды анықтау – 2024 жылдың 10 шілдесінен 30 шілдеге дейін.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6000"/>
              </a:lnSpc>
              <a:spcAft>
                <a:spcPts val="800"/>
              </a:spcAft>
              <a:buFontTx/>
              <a:buChar char="-"/>
            </a:pP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28E4789-B35B-59A0-6535-F8E3AD169AB1}"/>
              </a:ext>
            </a:extLst>
          </p:cNvPr>
          <p:cNvSpPr txBox="1"/>
          <p:nvPr/>
        </p:nvSpPr>
        <p:spPr>
          <a:xfrm>
            <a:off x="3240485" y="682937"/>
            <a:ext cx="571103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Байқауды</a:t>
            </a:r>
            <a:r>
              <a:rPr lang="ru-RU" sz="1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өткізу</a:t>
            </a:r>
            <a:r>
              <a:rPr lang="ru-RU" sz="1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мерзімі</a:t>
            </a:r>
            <a:r>
              <a:rPr lang="ru-RU" sz="1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kk-KZ" sz="1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2024 ж. </a:t>
            </a:r>
            <a:r>
              <a:rPr lang="kk-KZ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09</a:t>
            </a:r>
            <a:r>
              <a:rPr lang="kk-KZ" sz="1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ақпан – 2024 ж. </a:t>
            </a:r>
            <a:r>
              <a:rPr lang="kk-KZ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</a:t>
            </a:r>
            <a:r>
              <a:rPr lang="kk-KZ" sz="1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шілде </a:t>
            </a:r>
            <a:r>
              <a:rPr lang="ru-RU" sz="1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Жеңімпаздарды</a:t>
            </a:r>
            <a:r>
              <a:rPr lang="ru-RU" sz="1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марапаттау</a:t>
            </a:r>
            <a:r>
              <a:rPr lang="ru-RU" sz="1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рәсімі</a:t>
            </a:r>
            <a:r>
              <a:rPr lang="ru-RU" sz="1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sz="1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</a:t>
            </a:r>
            <a:r>
              <a:rPr lang="kk-KZ" sz="1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ru-RU" sz="1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тамыз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айы</a:t>
            </a:r>
            <a:r>
              <a:rPr lang="ru-RU" sz="1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51351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7F02F2F9-B0E3-4FC4-928E-0FC9704BC2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005"/>
            <a:ext cx="12311508" cy="1170533"/>
          </a:xfrm>
          <a:prstGeom prst="rect">
            <a:avLst/>
          </a:prstGeom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xmlns="" id="{4105922A-DC26-42C3-83E1-883884FDAC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5571" y="498777"/>
            <a:ext cx="602329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180975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k-KZ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ЖЕҢІМПАЗДАРДЫ АНЫҚТАУ</a:t>
            </a:r>
            <a:endParaRPr lang="ru-RU" sz="1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842B6830-9197-45A0-A307-6FF85496A6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722" y="241026"/>
            <a:ext cx="749873" cy="92057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ABDFB7E4-B2EA-4E2F-BF6B-E713205507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64812" y="234715"/>
            <a:ext cx="762066" cy="701101"/>
          </a:xfrm>
          <a:prstGeom prst="rect">
            <a:avLst/>
          </a:prstGeom>
        </p:spPr>
      </p:pic>
      <p:sp>
        <p:nvSpPr>
          <p:cNvPr id="11" name="Объект 10">
            <a:extLst>
              <a:ext uri="{FF2B5EF4-FFF2-40B4-BE49-F238E27FC236}">
                <a16:creationId xmlns:a16="http://schemas.microsoft.com/office/drawing/2014/main" xmlns="" id="{602FB4C8-D6BD-40AD-89C7-5B90EF81EC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779" y="1190538"/>
            <a:ext cx="10774837" cy="4984019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ru-RU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8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</a:t>
            </a:r>
            <a:r>
              <a:rPr lang="ru-RU" sz="8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Байқау</a:t>
            </a:r>
            <a:r>
              <a:rPr lang="ru-RU" sz="8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8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жеңімпаздары</a:t>
            </a:r>
            <a:r>
              <a:rPr lang="ru-RU" sz="8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8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келесі</a:t>
            </a:r>
            <a:r>
              <a:rPr lang="ru-RU" sz="8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8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номинациялар</a:t>
            </a:r>
            <a:r>
              <a:rPr lang="ru-RU" sz="8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8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бойынша</a:t>
            </a:r>
            <a:r>
              <a:rPr lang="ru-RU" sz="8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8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анықталады</a:t>
            </a:r>
            <a:r>
              <a:rPr lang="ru-RU" sz="8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6400" b="1" dirty="0">
              <a:effectLst/>
              <a:highlight>
                <a:srgbClr val="FFFF00"/>
              </a:highlight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kk-KZ" sz="64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«Үздік ұстаз»</a:t>
            </a:r>
            <a:r>
              <a:rPr lang="kk-KZ" sz="64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6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kk-KZ" sz="6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ҚР жалпы білім беретін мектеп мұғалімдері арасында.  </a:t>
            </a:r>
            <a:endParaRPr lang="ru-RU" sz="6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kk-KZ" sz="6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«Альфа ұрпағы»</a:t>
            </a:r>
            <a:r>
              <a:rPr lang="kk-KZ" sz="6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kk-KZ" sz="6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ҚР жалпы білім беретін мектептің 1–4 сынып оқушылары арасында. </a:t>
            </a:r>
            <a:endParaRPr lang="ru-RU" sz="6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kk-KZ" sz="6400" b="1" dirty="0"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«Жас дәурен»» - </a:t>
            </a:r>
            <a:r>
              <a:rPr lang="kk-KZ" sz="6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ҚР жалпы білім беретін мектептің 5–11 сынып оқушылары арасында.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kk-KZ" sz="6400" b="1" dirty="0"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«</a:t>
            </a:r>
            <a:r>
              <a:rPr lang="ru-RU" sz="6400" b="1" dirty="0" err="1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Болаша</a:t>
            </a:r>
            <a:r>
              <a:rPr lang="kk-KZ" sz="6400" b="1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қ</a:t>
            </a:r>
            <a:r>
              <a:rPr lang="kk-KZ" sz="6400" b="1" dirty="0"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» </a:t>
            </a:r>
            <a:r>
              <a:rPr lang="kk-KZ" sz="6400" dirty="0"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- </a:t>
            </a:r>
            <a:r>
              <a:rPr lang="kk-KZ" sz="6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Педагогикалық колледждер мен ЖОО студенттері арасында.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kk-KZ" sz="6400" b="1" dirty="0"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«</a:t>
            </a:r>
            <a:r>
              <a:rPr lang="kk-KZ" sz="6400" b="1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Ұлағатты ұстаз</a:t>
            </a:r>
            <a:r>
              <a:rPr lang="kk-KZ" sz="6400" b="1" dirty="0"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»</a:t>
            </a:r>
            <a:r>
              <a:rPr lang="kk-KZ" sz="6400" dirty="0"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- Педагогикалық колледждер мен жоғары оқу орындары оқытушылары</a:t>
            </a:r>
            <a:r>
              <a:rPr lang="ru-RU" sz="6400" dirty="0"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;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kk-KZ" sz="6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«Жас маман»</a:t>
            </a:r>
            <a:r>
              <a:rPr lang="kk-KZ" sz="6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Жас мамандар арасында</a:t>
            </a:r>
            <a:endParaRPr lang="ru-RU" sz="6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6400" b="1" dirty="0"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«</a:t>
            </a:r>
            <a:r>
              <a:rPr lang="kk-KZ" sz="6400" b="1" dirty="0"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Ү</a:t>
            </a:r>
            <a:r>
              <a:rPr lang="ru-RU" sz="6400" b="1" dirty="0" err="1"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ркер</a:t>
            </a:r>
            <a:r>
              <a:rPr lang="ru-RU" sz="6400" b="1" dirty="0"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» </a:t>
            </a:r>
            <a:r>
              <a:rPr lang="ru-RU" sz="6400" dirty="0" err="1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Қазақстанны</a:t>
            </a:r>
            <a:r>
              <a:rPr lang="kk-KZ" sz="6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Кітапхана, әдістемелік кабинет, және мектепке дейінгі білім беру ұйымдарының мамандары арасында. </a:t>
            </a:r>
          </a:p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ru-RU" sz="6400" b="1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- «</a:t>
            </a:r>
            <a:r>
              <a:rPr lang="ru-RU" sz="6400" b="1" dirty="0" err="1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Білімді</a:t>
            </a:r>
            <a:r>
              <a:rPr lang="ru-RU" sz="6400" b="1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Ер» - </a:t>
            </a:r>
            <a:r>
              <a:rPr lang="kk-KZ" sz="6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Жалпы білім беретін мектептердің ер мұғалімдері </a:t>
            </a:r>
            <a:r>
              <a:rPr lang="kk-KZ" sz="6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арасында</a:t>
            </a:r>
          </a:p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kk-KZ" sz="6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«Балдырған» </a:t>
            </a:r>
            <a:r>
              <a:rPr lang="ru-RU" sz="6400" b="1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- </a:t>
            </a:r>
            <a:r>
              <a:rPr lang="ru-RU" sz="6400" b="1" dirty="0" smtClean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6400" dirty="0" err="1" smtClean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Мектепалды</a:t>
            </a:r>
            <a:r>
              <a:rPr lang="ru-RU" sz="6400" dirty="0" smtClean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6400" dirty="0" err="1" smtClean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даярлық</a:t>
            </a:r>
            <a:r>
              <a:rPr lang="ru-RU" sz="6400" dirty="0" smtClean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6400" dirty="0" err="1" smtClean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тобының</a:t>
            </a:r>
            <a:r>
              <a:rPr lang="ru-RU" sz="6400" dirty="0" smtClean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5-6</a:t>
            </a:r>
            <a:r>
              <a:rPr lang="en-US" sz="6400" dirty="0" smtClean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kk-KZ" sz="6400" dirty="0" smtClean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жастағы балалары арасында</a:t>
            </a:r>
            <a:r>
              <a:rPr lang="kk-KZ" sz="6400" b="1" dirty="0" smtClean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.</a:t>
            </a:r>
            <a:endParaRPr lang="ru-RU" sz="6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endParaRPr lang="ru-RU" sz="6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ctr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kk-KZ" sz="72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Бір -  І орын, бір – ІІ орын, бір - ІІІ орын.</a:t>
            </a:r>
            <a:endParaRPr lang="ru-RU" sz="7200" b="1" dirty="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endParaRPr lang="ru-RU" sz="6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endParaRPr lang="ru-RU" sz="6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endParaRPr lang="ru-RU" sz="6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endParaRPr lang="ru-RU" sz="6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endParaRPr lang="ru-RU" sz="6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endParaRPr lang="ru-RU" sz="6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endParaRPr lang="ru-RU" sz="6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endParaRPr lang="ru-RU" sz="6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endParaRPr lang="ru-RU" sz="6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endParaRPr lang="ru-RU" sz="6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endParaRPr lang="ru-RU" sz="6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r">
              <a:lnSpc>
                <a:spcPct val="107000"/>
              </a:lnSpc>
              <a:spcAft>
                <a:spcPts val="800"/>
              </a:spcAft>
              <a:buNone/>
            </a:pPr>
            <a:endParaRPr lang="ru-RU" sz="6400" dirty="0">
              <a:solidFill>
                <a:schemeClr val="accent2">
                  <a:lumMod val="7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6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6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endParaRPr lang="ru-RU" sz="5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5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ru-RU" sz="5600" cap="all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55370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7F02F2F9-B0E3-4FC4-928E-0FC9704BC2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005"/>
            <a:ext cx="12311508" cy="1170533"/>
          </a:xfrm>
          <a:prstGeom prst="rect">
            <a:avLst/>
          </a:prstGeom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xmlns="" id="{4105922A-DC26-42C3-83E1-883884FDAC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5571" y="498777"/>
            <a:ext cx="602329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180975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k-KZ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ЖЕҢІМПАЗДАРДЫ АНЫҚТАУ</a:t>
            </a:r>
            <a:endParaRPr lang="ru-RU" sz="1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842B6830-9197-45A0-A307-6FF85496A6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722" y="241026"/>
            <a:ext cx="749873" cy="92057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ABDFB7E4-B2EA-4E2F-BF6B-E713205507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64812" y="234715"/>
            <a:ext cx="762066" cy="701101"/>
          </a:xfrm>
          <a:prstGeom prst="rect">
            <a:avLst/>
          </a:prstGeom>
        </p:spPr>
      </p:pic>
      <p:sp>
        <p:nvSpPr>
          <p:cNvPr id="11" name="Объект 10">
            <a:extLst>
              <a:ext uri="{FF2B5EF4-FFF2-40B4-BE49-F238E27FC236}">
                <a16:creationId xmlns:a16="http://schemas.microsoft.com/office/drawing/2014/main" xmlns="" id="{602FB4C8-D6BD-40AD-89C7-5B90EF81EC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779" y="1190538"/>
            <a:ext cx="10774837" cy="4984019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ru-RU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8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</a:t>
            </a:r>
            <a:r>
              <a:rPr lang="ru-RU" sz="8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Байқау</a:t>
            </a:r>
            <a:r>
              <a:rPr lang="ru-RU" sz="8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8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жеңімпаздары</a:t>
            </a:r>
            <a:r>
              <a:rPr lang="ru-RU" sz="8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8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келесі</a:t>
            </a:r>
            <a:r>
              <a:rPr lang="ru-RU" sz="8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8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номинациялар</a:t>
            </a:r>
            <a:r>
              <a:rPr lang="ru-RU" sz="8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8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бойынша</a:t>
            </a:r>
            <a:r>
              <a:rPr lang="ru-RU" sz="8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8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анықталады</a:t>
            </a:r>
            <a:r>
              <a:rPr lang="ru-RU" sz="8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6400" b="1" dirty="0">
              <a:effectLst/>
              <a:highlight>
                <a:srgbClr val="FFFF00"/>
              </a:highlight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kk-KZ" sz="6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«Top</a:t>
            </a:r>
            <a:r>
              <a:rPr lang="kk-KZ" sz="6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IQ</a:t>
            </a:r>
            <a:r>
              <a:rPr lang="kk-KZ" sz="6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жаршысы»</a:t>
            </a:r>
            <a:r>
              <a:rPr lang="kk-KZ" sz="6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6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k-KZ" sz="6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TopIQ цифрлық оқулықтарының тақырыптарын қамтитын журналистерге, блогерлерге арналған.</a:t>
            </a:r>
            <a:endParaRPr lang="ru-RU" sz="6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kk-KZ" sz="6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«Белсенді Әкімші»</a:t>
            </a:r>
            <a:r>
              <a:rPr lang="kk-KZ" sz="6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6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k-KZ" sz="6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пайдаланушыларды платформаға қосуға жауапты мектеп әкімшілері арасында</a:t>
            </a:r>
            <a:r>
              <a:rPr lang="ru-RU" sz="6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6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Номинация сатып алынған лицензияларды 100% іске қосқан үздік мектеп әкімшілеріне беріледі. </a:t>
            </a:r>
            <a:endParaRPr lang="ru-RU" sz="6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kk-KZ" sz="6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«Сенімді серіктес»</a:t>
            </a:r>
            <a:r>
              <a:rPr lang="kk-KZ" sz="6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6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k-KZ" sz="6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аймақтардағы координаторлар арасында</a:t>
            </a:r>
            <a:r>
              <a:rPr lang="ru-RU" sz="6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6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Номинация өз аймақтарында платформаны енгізуді тиімді жүзеге асыруға үздік жетекшілік еткен аймақтық координаторға  беріледі. </a:t>
            </a:r>
          </a:p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kk-KZ" sz="6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1, 2, 3 орын алған әрбір жеңімпазға «Алматыкітап баспасы» атынан бағалы сыйлық пен диплом табысталады (жүлде жеке тапсырылады).</a:t>
            </a:r>
            <a:r>
              <a:rPr lang="ru-RU" sz="6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6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Марапаттау рәсімі әр облыста облыстық тамыз конференциялары аясында өткізіліп, бұқаралық ақпарат құралдарында, оқу орындарының, баспалардың, серіктестердің әлеуметтік желілердегі парақшаларында көрсетіледі.</a:t>
            </a:r>
          </a:p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kk-KZ" sz="6400" b="1" dirty="0">
                <a:solidFill>
                  <a:srgbClr val="B1005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Номинациялар бойынша жеңімпаздарды конкурстық комиссия анықтайды.</a:t>
            </a:r>
            <a:endParaRPr lang="ru-RU" sz="6400" b="1" dirty="0">
              <a:solidFill>
                <a:srgbClr val="B1005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endParaRPr lang="ru-RU" sz="6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ctr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kk-KZ" sz="72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Гран</a:t>
            </a:r>
            <a:r>
              <a:rPr lang="ru-RU" sz="72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-при</a:t>
            </a:r>
            <a:r>
              <a:rPr lang="kk-KZ" sz="7200" b="1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І </a:t>
            </a:r>
            <a:r>
              <a:rPr lang="kk-KZ" sz="72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орын</a:t>
            </a:r>
            <a:r>
              <a:rPr lang="kk-KZ" sz="7200" b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kk-KZ" sz="7200" b="1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ІІ </a:t>
            </a:r>
            <a:r>
              <a:rPr lang="kk-KZ" sz="72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орын</a:t>
            </a:r>
            <a:r>
              <a:rPr lang="kk-KZ" sz="7200" b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kk-KZ" sz="7200" b="1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ІІІ орын</a:t>
            </a:r>
            <a:endParaRPr lang="ru-RU" sz="7200" b="1" dirty="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endParaRPr lang="ru-RU" sz="6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endParaRPr lang="ru-RU" sz="6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endParaRPr lang="ru-RU" sz="6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endParaRPr lang="ru-RU" sz="6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endParaRPr lang="ru-RU" sz="6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endParaRPr lang="ru-RU" sz="6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endParaRPr lang="ru-RU" sz="6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endParaRPr lang="ru-RU" sz="6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endParaRPr lang="ru-RU" sz="6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endParaRPr lang="ru-RU" sz="6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endParaRPr lang="ru-RU" sz="6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r">
              <a:lnSpc>
                <a:spcPct val="107000"/>
              </a:lnSpc>
              <a:spcAft>
                <a:spcPts val="800"/>
              </a:spcAft>
              <a:buNone/>
            </a:pPr>
            <a:endParaRPr lang="ru-RU" sz="6400" dirty="0">
              <a:solidFill>
                <a:schemeClr val="accent2">
                  <a:lumMod val="7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6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6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endParaRPr lang="ru-RU" sz="5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5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ru-RU" sz="5600" cap="all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50675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C96BDC41-9FFF-42A8-AD3D-23DBFA1C05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35351"/>
            <a:ext cx="12191999" cy="1392238"/>
          </a:xfrm>
          <a:prstGeom prst="rect">
            <a:avLst/>
          </a:prstGeom>
        </p:spPr>
      </p:pic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B9EF337C-8342-48AB-B8C5-92B7F84F59C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4124510"/>
              </p:ext>
            </p:extLst>
          </p:nvPr>
        </p:nvGraphicFramePr>
        <p:xfrm>
          <a:off x="782425" y="1146651"/>
          <a:ext cx="10846102" cy="5593156"/>
        </p:xfrm>
        <a:graphic>
          <a:graphicData uri="http://schemas.openxmlformats.org/drawingml/2006/table">
            <a:tbl>
              <a:tblPr firstRow="1" firstCol="1" bandRow="1"/>
              <a:tblGrid>
                <a:gridCol w="10846102">
                  <a:extLst>
                    <a:ext uri="{9D8B030D-6E8A-4147-A177-3AD203B41FA5}">
                      <a16:colId xmlns:a16="http://schemas.microsoft.com/office/drawing/2014/main" xmlns="" val="2736873834"/>
                    </a:ext>
                  </a:extLst>
                </a:gridCol>
              </a:tblGrid>
              <a:tr h="88185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K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84" marR="593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75160968"/>
                  </a:ext>
                </a:extLst>
              </a:tr>
              <a:tr h="2799023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Байқау комиссиясының құрамында: «LEADER TopІQ-2024» республикалық байқауының жеңімпаздары және «Алматыкітап» баспасының оқулықтарының авторлары, Қазақстан Республикасының белгілі қоғам қайраткерлері болады.</a:t>
                      </a:r>
                      <a:endParaRPr lang="kk-KZ" sz="1800" dirty="0">
                        <a:effectLst/>
                        <a:latin typeface="Times New Roman" panose="02020603050405020304" pitchFamily="18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kk-KZ" sz="1800" dirty="0">
                        <a:effectLst/>
                        <a:latin typeface="Times New Roman" panose="02020603050405020304" pitchFamily="18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kk-KZ" sz="1800" dirty="0">
                        <a:effectLst/>
                        <a:latin typeface="Times New Roman" panose="02020603050405020304" pitchFamily="18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Комиссия қатысушылардың өтініштерін, конкурстық материалдарды, даулы мәселелер мен жеңімпаздарды анықтау нәтижелерін талқылайды, сауалнамаларға қол қояды, жеңімпаздардың аты-жөнін көрсете отырып, қорытынды береді. </a:t>
                      </a:r>
                      <a:endParaRPr lang="kk-KZ" sz="1800" dirty="0">
                        <a:effectLst/>
                        <a:latin typeface="Times New Roman" panose="02020603050405020304" pitchFamily="18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endParaRPr lang="kk-KZ" sz="1800" dirty="0">
                        <a:effectLst/>
                        <a:latin typeface="Times New Roman" panose="02020603050405020304" pitchFamily="18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Сайт: </a:t>
                      </a:r>
                      <a:r>
                        <a:rPr lang="kk-KZ" sz="1800" u="sng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http://leadertop.kz.tilda.ws/</a:t>
                      </a:r>
                      <a:endParaRPr lang="ru-KZ" sz="16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KZ" sz="18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59384" marR="593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80669257"/>
                  </a:ext>
                </a:extLst>
              </a:tr>
              <a:tr h="73780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KZ" sz="18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59384" marR="593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57098144"/>
                  </a:ext>
                </a:extLst>
              </a:tr>
              <a:tr h="835207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K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84" marR="593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42579782"/>
                  </a:ext>
                </a:extLst>
              </a:tr>
            </a:tbl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5BED0B0D-CE16-4FD3-A0F5-0DA43FE73A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420" y="358668"/>
            <a:ext cx="749873" cy="92057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F58A4E84-AE15-4540-AB50-A5A3B8C8F1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00089" y="307800"/>
            <a:ext cx="762066" cy="70110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34901C3-CF47-433C-ACF9-909D5CEF610B}"/>
              </a:ext>
            </a:extLst>
          </p:cNvPr>
          <p:cNvSpPr txBox="1"/>
          <p:nvPr/>
        </p:nvSpPr>
        <p:spPr>
          <a:xfrm>
            <a:off x="3365371" y="396739"/>
            <a:ext cx="47699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Байқау комиссиясы: </a:t>
            </a:r>
            <a:endParaRPr lang="ru-KZ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14772823-A163-4BD6-A33C-9BF0971DD1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8296" y="2051475"/>
            <a:ext cx="225572" cy="25605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A0223C8F-E8AE-4BDA-B4DE-A22E97695D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8643" y="4263133"/>
            <a:ext cx="225572" cy="25605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D0721C1B-3DE6-4466-81F5-9BA42995F1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8643" y="3452566"/>
            <a:ext cx="225572" cy="256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707312"/>
      </p:ext>
    </p:extLst>
  </p:cSld>
  <p:clrMapOvr>
    <a:masterClrMapping/>
  </p:clrMapOvr>
</p:sld>
</file>

<file path=ppt/theme/theme1.xml><?xml version="1.0" encoding="utf-8"?>
<a:theme xmlns:a="http://schemas.openxmlformats.org/drawingml/2006/main" name="Галерея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0104633_TF00283905" id="{DD96164A-B137-434B-8785-92B7631BF178}" vid="{B5DD7725-5DA9-4E4C-A55F-BA75D64FDC53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0" ma:contentTypeDescription="Create a new document." ma:contentTypeScope="" ma:versionID="e39e7e9e36de66d473ce04bb4ab2dbb8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9dc5994665da46609c24125788630d8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E779192A-373B-43BC-B149-9B7B3B70DE09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71af3243-3dd4-4a8d-8c0d-dd76da1f02a5"/>
    <ds:schemaRef ds:uri="16c05727-aa75-4e4a-9b5f-8a80a1165891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A7690AD-AD19-4D7A-B992-05866A213C2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3FEDED8-E35B-4671-A59B-7E6AE2473AA8}">
  <ds:schemaRefs>
    <ds:schemaRef ds:uri="http://schemas.microsoft.com/office/2006/documentManagement/types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purl.org/dc/dcmitype/"/>
    <ds:schemaRef ds:uri="http://purl.org/dc/elements/1.1/"/>
    <ds:schemaRef ds:uri="http://schemas.microsoft.com/office/2006/metadata/properties"/>
    <ds:schemaRef ds:uri="16c05727-aa75-4e4a-9b5f-8a80a1165891"/>
    <ds:schemaRef ds:uri="71af3243-3dd4-4a8d-8c0d-dd76da1f02a5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Минималистичная организационная диаграмма</Template>
  <TotalTime>0</TotalTime>
  <Words>966</Words>
  <Application>Microsoft Office PowerPoint</Application>
  <PresentationFormat>Широкоэкранный</PresentationFormat>
  <Paragraphs>160</Paragraphs>
  <Slides>10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Calibri</vt:lpstr>
      <vt:lpstr>Constantia</vt:lpstr>
      <vt:lpstr>Gill Sans MT</vt:lpstr>
      <vt:lpstr>Roboto</vt:lpstr>
      <vt:lpstr>Times New Roman</vt:lpstr>
      <vt:lpstr>Галерея</vt:lpstr>
      <vt:lpstr>Презентация PowerPoint</vt:lpstr>
      <vt:lpstr>Презентация PowerPoint</vt:lpstr>
      <vt:lpstr>Презентация PowerPoint</vt:lpstr>
      <vt:lpstr>Презентация PowerPoint</vt:lpstr>
      <vt:lpstr> Байқауды өткізу мерзімі: 2022 ж. 22 желтоқсан – 2023 ж. 30 маусым  Жеңімпаздарды марапаттау рәсімі: 2023 тамыз айы  </vt:lpstr>
      <vt:lpstr> Байқауды өткізу мерзімі: 2022 ж. 22 желтоқсан – 2023 ж. 30 маусым  Жеңімпаздарды марапаттау рәсімі: 2023 тамыз айы 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/>
  <cp:lastModifiedBy/>
  <cp:revision>2</cp:revision>
  <dcterms:created xsi:type="dcterms:W3CDTF">2019-10-16T13:04:56Z</dcterms:created>
  <dcterms:modified xsi:type="dcterms:W3CDTF">2024-02-09T07:29:44Z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