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81" r:id="rId2"/>
    <p:sldId id="282" r:id="rId3"/>
    <p:sldId id="270" r:id="rId4"/>
    <p:sldId id="274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8957FE-936D-4EDE-A9FC-1E0FF93DAFA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1020DFD-0484-4CA0-9623-8A10FDCCC610}">
      <dgm:prSet phldrT="[Текст]"/>
      <dgm:spPr/>
      <dgm:t>
        <a:bodyPr/>
        <a:lstStyle/>
        <a:p>
          <a:r>
            <a:rPr lang="ru-RU" dirty="0"/>
            <a:t>1)  сбор  и  анализ  информации  об  объекте  анализа  в  соответствии  с направлениями, предусмотренными пунктом 11 Типовых правил</a:t>
          </a:r>
        </a:p>
      </dgm:t>
    </dgm:pt>
    <dgm:pt modelId="{6F810248-D9F4-45E4-BF66-535AEE675D3E}" type="parTrans" cxnId="{27250C3F-03C6-448A-BDB7-DFA1B3E86F04}">
      <dgm:prSet/>
      <dgm:spPr/>
      <dgm:t>
        <a:bodyPr/>
        <a:lstStyle/>
        <a:p>
          <a:endParaRPr lang="ru-RU"/>
        </a:p>
      </dgm:t>
    </dgm:pt>
    <dgm:pt modelId="{D501BEF3-DC37-40B6-B310-ECCCF3413C0F}" type="sibTrans" cxnId="{27250C3F-03C6-448A-BDB7-DFA1B3E86F04}">
      <dgm:prSet/>
      <dgm:spPr/>
      <dgm:t>
        <a:bodyPr/>
        <a:lstStyle/>
        <a:p>
          <a:endParaRPr lang="ru-RU"/>
        </a:p>
      </dgm:t>
    </dgm:pt>
    <dgm:pt modelId="{A5830378-A0CA-4511-A908-7AFC47661663}">
      <dgm:prSet/>
      <dgm:spPr/>
      <dgm:t>
        <a:bodyPr/>
        <a:lstStyle/>
        <a:p>
          <a:r>
            <a:rPr lang="ru-RU" dirty="0"/>
            <a:t> 2) подготовка аналитической справки в соответствии с пунктами 18, 19, 20 и 21 Типовых правил</a:t>
          </a:r>
        </a:p>
      </dgm:t>
    </dgm:pt>
    <dgm:pt modelId="{EDB517C0-9F0F-4F0A-8682-ACD49CD8EF65}" type="parTrans" cxnId="{4BCFDC07-507E-4155-A448-4243250F10CD}">
      <dgm:prSet/>
      <dgm:spPr/>
      <dgm:t>
        <a:bodyPr/>
        <a:lstStyle/>
        <a:p>
          <a:endParaRPr lang="ru-RU"/>
        </a:p>
      </dgm:t>
    </dgm:pt>
    <dgm:pt modelId="{1F74A0F9-2458-47CC-8D11-F6D89AEF161E}" type="sibTrans" cxnId="{4BCFDC07-507E-4155-A448-4243250F10CD}">
      <dgm:prSet/>
      <dgm:spPr/>
      <dgm:t>
        <a:bodyPr/>
        <a:lstStyle/>
        <a:p>
          <a:endParaRPr lang="ru-RU"/>
        </a:p>
      </dgm:t>
    </dgm:pt>
    <dgm:pt modelId="{96806E4F-2818-4FF5-8708-9FB96DF70483}">
      <dgm:prSet/>
      <dgm:spPr/>
      <dgm:t>
        <a:bodyPr/>
        <a:lstStyle/>
        <a:p>
          <a:r>
            <a:rPr lang="ru-RU" dirty="0"/>
            <a:t>3) определение  должностей, подверженных  коррупционным  рискам, с формированием их перечня</a:t>
          </a:r>
        </a:p>
      </dgm:t>
    </dgm:pt>
    <dgm:pt modelId="{64A1462C-F977-4C9C-B78D-65089DD690D2}" type="parTrans" cxnId="{29284853-C32A-4FFB-9076-C71A8B940C26}">
      <dgm:prSet/>
      <dgm:spPr/>
      <dgm:t>
        <a:bodyPr/>
        <a:lstStyle/>
        <a:p>
          <a:endParaRPr lang="ru-RU"/>
        </a:p>
      </dgm:t>
    </dgm:pt>
    <dgm:pt modelId="{1276E1FD-6799-46CD-BE70-CF97DBB14F74}" type="sibTrans" cxnId="{29284853-C32A-4FFB-9076-C71A8B940C26}">
      <dgm:prSet/>
      <dgm:spPr/>
      <dgm:t>
        <a:bodyPr/>
        <a:lstStyle/>
        <a:p>
          <a:endParaRPr lang="ru-RU"/>
        </a:p>
      </dgm:t>
    </dgm:pt>
    <dgm:pt modelId="{8B348ADB-F3F0-493F-A5CD-C522DB03F3FB}">
      <dgm:prSet/>
      <dgm:spPr/>
      <dgm:t>
        <a:bodyPr/>
        <a:lstStyle/>
        <a:p>
          <a:r>
            <a:rPr lang="ru-RU" dirty="0"/>
            <a:t>4) принятие мер по устранению коррупционных рисков в соответствии с утвержденным планом мероприятий согласно пункту 25 Типовых правил</a:t>
          </a:r>
        </a:p>
      </dgm:t>
    </dgm:pt>
    <dgm:pt modelId="{7502ED84-5841-4767-B8E2-58D50F38FB6A}" type="parTrans" cxnId="{5C6002D2-812B-438A-BA83-842236DFD0F5}">
      <dgm:prSet/>
      <dgm:spPr/>
      <dgm:t>
        <a:bodyPr/>
        <a:lstStyle/>
        <a:p>
          <a:endParaRPr lang="ru-RU"/>
        </a:p>
      </dgm:t>
    </dgm:pt>
    <dgm:pt modelId="{D12009DF-D40C-4C2B-B664-B8AE11FC399B}" type="sibTrans" cxnId="{5C6002D2-812B-438A-BA83-842236DFD0F5}">
      <dgm:prSet/>
      <dgm:spPr/>
      <dgm:t>
        <a:bodyPr/>
        <a:lstStyle/>
        <a:p>
          <a:endParaRPr lang="ru-RU"/>
        </a:p>
      </dgm:t>
    </dgm:pt>
    <dgm:pt modelId="{2C7F1DC7-B257-4923-9ACB-920C96EF66CE}" type="pres">
      <dgm:prSet presAssocID="{3D8957FE-936D-4EDE-A9FC-1E0FF93DAFA8}" presName="Name0" presStyleCnt="0">
        <dgm:presLayoutVars>
          <dgm:dir/>
          <dgm:animLvl val="lvl"/>
          <dgm:resizeHandles val="exact"/>
        </dgm:presLayoutVars>
      </dgm:prSet>
      <dgm:spPr/>
    </dgm:pt>
    <dgm:pt modelId="{69994B90-D0C3-4341-9279-2B956A7F2780}" type="pres">
      <dgm:prSet presAssocID="{A1020DFD-0484-4CA0-9623-8A10FDCCC61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9601BAF-4E85-41E4-9F39-F4777491EB69}" type="pres">
      <dgm:prSet presAssocID="{D501BEF3-DC37-40B6-B310-ECCCF3413C0F}" presName="parTxOnlySpace" presStyleCnt="0"/>
      <dgm:spPr/>
    </dgm:pt>
    <dgm:pt modelId="{D727BBCD-C817-41A2-8B22-984005AE97DB}" type="pres">
      <dgm:prSet presAssocID="{A5830378-A0CA-4511-A908-7AFC47661663}" presName="parTxOnly" presStyleLbl="node1" presStyleIdx="1" presStyleCnt="4" custLinFactNeighborX="-6763" custLinFactNeighborY="-708">
        <dgm:presLayoutVars>
          <dgm:chMax val="0"/>
          <dgm:chPref val="0"/>
          <dgm:bulletEnabled val="1"/>
        </dgm:presLayoutVars>
      </dgm:prSet>
      <dgm:spPr/>
    </dgm:pt>
    <dgm:pt modelId="{10BF74E3-A941-42F6-ACCC-2FC3BFEBE29A}" type="pres">
      <dgm:prSet presAssocID="{1F74A0F9-2458-47CC-8D11-F6D89AEF161E}" presName="parTxOnlySpace" presStyleCnt="0"/>
      <dgm:spPr/>
    </dgm:pt>
    <dgm:pt modelId="{678A5E7D-6D42-4E1C-A84F-AA61D3D0252D}" type="pres">
      <dgm:prSet presAssocID="{96806E4F-2818-4FF5-8708-9FB96DF70483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BB4701A-0A11-44A5-96F2-895DE1D31171}" type="pres">
      <dgm:prSet presAssocID="{1276E1FD-6799-46CD-BE70-CF97DBB14F74}" presName="parTxOnlySpace" presStyleCnt="0"/>
      <dgm:spPr/>
    </dgm:pt>
    <dgm:pt modelId="{FF77EC96-02AB-4F71-88A7-77B134E6A195}" type="pres">
      <dgm:prSet presAssocID="{8B348ADB-F3F0-493F-A5CD-C522DB03F3F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BCFDC07-507E-4155-A448-4243250F10CD}" srcId="{3D8957FE-936D-4EDE-A9FC-1E0FF93DAFA8}" destId="{A5830378-A0CA-4511-A908-7AFC47661663}" srcOrd="1" destOrd="0" parTransId="{EDB517C0-9F0F-4F0A-8682-ACD49CD8EF65}" sibTransId="{1F74A0F9-2458-47CC-8D11-F6D89AEF161E}"/>
    <dgm:cxn modelId="{27250C3F-03C6-448A-BDB7-DFA1B3E86F04}" srcId="{3D8957FE-936D-4EDE-A9FC-1E0FF93DAFA8}" destId="{A1020DFD-0484-4CA0-9623-8A10FDCCC610}" srcOrd="0" destOrd="0" parTransId="{6F810248-D9F4-45E4-BF66-535AEE675D3E}" sibTransId="{D501BEF3-DC37-40B6-B310-ECCCF3413C0F}"/>
    <dgm:cxn modelId="{7093AA44-4103-498A-B52E-360906351B74}" type="presOf" srcId="{A5830378-A0CA-4511-A908-7AFC47661663}" destId="{D727BBCD-C817-41A2-8B22-984005AE97DB}" srcOrd="0" destOrd="0" presId="urn:microsoft.com/office/officeart/2005/8/layout/chevron1"/>
    <dgm:cxn modelId="{29284853-C32A-4FFB-9076-C71A8B940C26}" srcId="{3D8957FE-936D-4EDE-A9FC-1E0FF93DAFA8}" destId="{96806E4F-2818-4FF5-8708-9FB96DF70483}" srcOrd="2" destOrd="0" parTransId="{64A1462C-F977-4C9C-B78D-65089DD690D2}" sibTransId="{1276E1FD-6799-46CD-BE70-CF97DBB14F74}"/>
    <dgm:cxn modelId="{1543E291-AE85-4761-9E4E-E5C4C69A35B3}" type="presOf" srcId="{96806E4F-2818-4FF5-8708-9FB96DF70483}" destId="{678A5E7D-6D42-4E1C-A84F-AA61D3D0252D}" srcOrd="0" destOrd="0" presId="urn:microsoft.com/office/officeart/2005/8/layout/chevron1"/>
    <dgm:cxn modelId="{0B1F2499-B05E-490F-8580-8C6FE131D142}" type="presOf" srcId="{A1020DFD-0484-4CA0-9623-8A10FDCCC610}" destId="{69994B90-D0C3-4341-9279-2B956A7F2780}" srcOrd="0" destOrd="0" presId="urn:microsoft.com/office/officeart/2005/8/layout/chevron1"/>
    <dgm:cxn modelId="{2A82ABC4-EB9E-45CE-9A64-237CF37E694F}" type="presOf" srcId="{3D8957FE-936D-4EDE-A9FC-1E0FF93DAFA8}" destId="{2C7F1DC7-B257-4923-9ACB-920C96EF66CE}" srcOrd="0" destOrd="0" presId="urn:microsoft.com/office/officeart/2005/8/layout/chevron1"/>
    <dgm:cxn modelId="{5C6002D2-812B-438A-BA83-842236DFD0F5}" srcId="{3D8957FE-936D-4EDE-A9FC-1E0FF93DAFA8}" destId="{8B348ADB-F3F0-493F-A5CD-C522DB03F3FB}" srcOrd="3" destOrd="0" parTransId="{7502ED84-5841-4767-B8E2-58D50F38FB6A}" sibTransId="{D12009DF-D40C-4C2B-B664-B8AE11FC399B}"/>
    <dgm:cxn modelId="{DAC112DE-28F2-442F-9A3A-6135813A5C80}" type="presOf" srcId="{8B348ADB-F3F0-493F-A5CD-C522DB03F3FB}" destId="{FF77EC96-02AB-4F71-88A7-77B134E6A195}" srcOrd="0" destOrd="0" presId="urn:microsoft.com/office/officeart/2005/8/layout/chevron1"/>
    <dgm:cxn modelId="{F3EAE7B0-9C1C-4043-9A44-ACAAD832EF5B}" type="presParOf" srcId="{2C7F1DC7-B257-4923-9ACB-920C96EF66CE}" destId="{69994B90-D0C3-4341-9279-2B956A7F2780}" srcOrd="0" destOrd="0" presId="urn:microsoft.com/office/officeart/2005/8/layout/chevron1"/>
    <dgm:cxn modelId="{FEC025CB-F5F0-495F-8039-A24B4FEDB0E6}" type="presParOf" srcId="{2C7F1DC7-B257-4923-9ACB-920C96EF66CE}" destId="{D9601BAF-4E85-41E4-9F39-F4777491EB69}" srcOrd="1" destOrd="0" presId="urn:microsoft.com/office/officeart/2005/8/layout/chevron1"/>
    <dgm:cxn modelId="{78310337-AD18-40B2-BC6C-9097FCFE8286}" type="presParOf" srcId="{2C7F1DC7-B257-4923-9ACB-920C96EF66CE}" destId="{D727BBCD-C817-41A2-8B22-984005AE97DB}" srcOrd="2" destOrd="0" presId="urn:microsoft.com/office/officeart/2005/8/layout/chevron1"/>
    <dgm:cxn modelId="{5A75BA4F-3979-4C22-9218-78A3A8A5CF89}" type="presParOf" srcId="{2C7F1DC7-B257-4923-9ACB-920C96EF66CE}" destId="{10BF74E3-A941-42F6-ACCC-2FC3BFEBE29A}" srcOrd="3" destOrd="0" presId="urn:microsoft.com/office/officeart/2005/8/layout/chevron1"/>
    <dgm:cxn modelId="{1DE77C35-82D5-4F98-BA91-F709E45F3479}" type="presParOf" srcId="{2C7F1DC7-B257-4923-9ACB-920C96EF66CE}" destId="{678A5E7D-6D42-4E1C-A84F-AA61D3D0252D}" srcOrd="4" destOrd="0" presId="urn:microsoft.com/office/officeart/2005/8/layout/chevron1"/>
    <dgm:cxn modelId="{D9570C04-1344-4DED-9C15-5C935B968279}" type="presParOf" srcId="{2C7F1DC7-B257-4923-9ACB-920C96EF66CE}" destId="{7BB4701A-0A11-44A5-96F2-895DE1D31171}" srcOrd="5" destOrd="0" presId="urn:microsoft.com/office/officeart/2005/8/layout/chevron1"/>
    <dgm:cxn modelId="{C9D69C47-75A6-4B92-8200-747D944E5E31}" type="presParOf" srcId="{2C7F1DC7-B257-4923-9ACB-920C96EF66CE}" destId="{FF77EC96-02AB-4F71-88A7-77B134E6A195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94B90-D0C3-4341-9279-2B956A7F2780}">
      <dsp:nvSpPr>
        <dsp:cNvPr id="0" name=""/>
        <dsp:cNvSpPr/>
      </dsp:nvSpPr>
      <dsp:spPr>
        <a:xfrm>
          <a:off x="5591" y="586564"/>
          <a:ext cx="3254777" cy="1301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1)  сбор  и  анализ  информации  об  объекте  анализа  в  соответствии  с направлениями, предусмотренными пунктом 11 Типовых правил</a:t>
          </a:r>
        </a:p>
      </dsp:txBody>
      <dsp:txXfrm>
        <a:off x="656547" y="586564"/>
        <a:ext cx="1952866" cy="1301911"/>
      </dsp:txXfrm>
    </dsp:sp>
    <dsp:sp modelId="{D727BBCD-C817-41A2-8B22-984005AE97DB}">
      <dsp:nvSpPr>
        <dsp:cNvPr id="0" name=""/>
        <dsp:cNvSpPr/>
      </dsp:nvSpPr>
      <dsp:spPr>
        <a:xfrm>
          <a:off x="2912879" y="577347"/>
          <a:ext cx="3254777" cy="1301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 2) подготовка аналитической справки в соответствии с пунктами 18, 19, 20 и 21 Типовых правил</a:t>
          </a:r>
        </a:p>
      </dsp:txBody>
      <dsp:txXfrm>
        <a:off x="3563835" y="577347"/>
        <a:ext cx="1952866" cy="1301911"/>
      </dsp:txXfrm>
    </dsp:sp>
    <dsp:sp modelId="{678A5E7D-6D42-4E1C-A84F-AA61D3D0252D}">
      <dsp:nvSpPr>
        <dsp:cNvPr id="0" name=""/>
        <dsp:cNvSpPr/>
      </dsp:nvSpPr>
      <dsp:spPr>
        <a:xfrm>
          <a:off x="5864191" y="586564"/>
          <a:ext cx="3254777" cy="1301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3) определение  должностей, подверженных  коррупционным  рискам, с формированием их перечня</a:t>
          </a:r>
        </a:p>
      </dsp:txBody>
      <dsp:txXfrm>
        <a:off x="6515147" y="586564"/>
        <a:ext cx="1952866" cy="1301911"/>
      </dsp:txXfrm>
    </dsp:sp>
    <dsp:sp modelId="{FF77EC96-02AB-4F71-88A7-77B134E6A195}">
      <dsp:nvSpPr>
        <dsp:cNvPr id="0" name=""/>
        <dsp:cNvSpPr/>
      </dsp:nvSpPr>
      <dsp:spPr>
        <a:xfrm>
          <a:off x="8793491" y="586564"/>
          <a:ext cx="3254777" cy="1301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4) принятие мер по устранению коррупционных рисков в соответствии с утвержденным планом мероприятий согласно пункту 25 Типовых правил</a:t>
          </a:r>
        </a:p>
      </dsp:txBody>
      <dsp:txXfrm>
        <a:off x="9444447" y="586564"/>
        <a:ext cx="1952866" cy="1301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8852-3390-4D0C-94F0-69E9D5C8EB82}" type="datetimeFigureOut">
              <a:rPr lang="ru-RU" smtClean="0"/>
              <a:t>27.05.2024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40F00-B074-4047-A52C-2C23E8D73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46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A9C9-7059-4797-8086-65305A36FB22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26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E05A-AA53-4A36-A397-26B107EFCB2C}" type="datetime1">
              <a:rPr lang="ru-RU" smtClean="0"/>
              <a:t>27.05.2024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58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2EB3-B45B-46B2-962E-3DCBA16BCE3D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52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22F8-4E04-4499-84B6-22702872D81F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5932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87E7-E50E-4E08-AE27-FDE0FF9AA1E9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38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6CED-7E87-43C8-8F4B-24CBE130FF66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4444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E26-DBDB-4B88-A1D4-899042E8C551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08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188E4-9763-431E-BBFE-5999A23773B2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415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269B-F93A-42C7-A1C3-DF10AA8A96CE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77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91C1-5A76-4447-8914-B1622192655D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1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B0E1D-75C4-4A21-A506-15F7D76EFCA0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8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4B88-5DAD-4974-9077-9567B248EB37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91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E607-66E3-4BFA-BDC7-8310EA65EDFF}" type="datetime1">
              <a:rPr lang="ru-RU" smtClean="0"/>
              <a:t>27.05.2024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50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319F-95E5-4551-8130-D104BBB6EE7F}" type="datetime1">
              <a:rPr lang="ru-RU" smtClean="0"/>
              <a:t>27.05.2024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20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3777-CB88-45F5-9B6A-206BE14BBEE6}" type="datetime1">
              <a:rPr lang="ru-RU" smtClean="0"/>
              <a:t>27.05.2024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39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2BB4D-9A68-4982-9785-2307375F4426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18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E932-9A1F-4BB6-8314-1DBB9A033919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71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D2F8B07-A1C8-40E4-9B75-6CBBC3CEDDC6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F33F95E-5508-4036-9C2B-839912234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398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663324D-B398-4C49-B7F0-A96D30734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1DDE1B9-C9A7-4FB3-8CF4-7C2F5077BE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790" y="1192713"/>
            <a:ext cx="1125237" cy="11646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A778C-32C8-4C25-8251-9D7F4724086D}"/>
              </a:ext>
            </a:extLst>
          </p:cNvPr>
          <p:cNvSpPr txBox="1"/>
          <p:nvPr/>
        </p:nvSpPr>
        <p:spPr>
          <a:xfrm>
            <a:off x="5408373" y="6026243"/>
            <a:ext cx="13752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год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66F9BE-6566-49A0-9DB8-BD8BF6E1F1B4}"/>
              </a:ext>
            </a:extLst>
          </p:cNvPr>
          <p:cNvSpPr txBox="1"/>
          <p:nvPr/>
        </p:nvSpPr>
        <p:spPr>
          <a:xfrm>
            <a:off x="6199966" y="4154678"/>
            <a:ext cx="58115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Инструкция по исполнению проектов типового базового направления «Предупреждение и противодействие коррупции», Агентство РК по противодействию коррупции (Антикоррупционная служба), 2024 год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3732E-4CD1-4AE9-96F6-36FF9C56082C}"/>
              </a:ext>
            </a:extLst>
          </p:cNvPr>
          <p:cNvSpPr txBox="1"/>
          <p:nvPr/>
        </p:nvSpPr>
        <p:spPr>
          <a:xfrm>
            <a:off x="1302976" y="1424603"/>
            <a:ext cx="1012515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ВНУТРЕННИЙ АНАЛИЗ КОРРУПЦИОННЫХ РИСКОВ, </a:t>
            </a:r>
          </a:p>
          <a:p>
            <a:pPr algn="ctr" defTabSz="914400"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РАМКАХ </a:t>
            </a:r>
            <a:r>
              <a:rPr lang="ru-RU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</a:t>
            </a:r>
          </a:p>
          <a:p>
            <a:pPr algn="ctr" defTabSz="914400">
              <a:defRPr/>
            </a:pPr>
            <a:r>
              <a:rPr lang="ru-RU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ТИПОВОГО БАЗОВОГО НАПРАВЛЕНИЯ №4 </a:t>
            </a:r>
          </a:p>
          <a:p>
            <a:pPr algn="ctr" defTabSz="914400">
              <a:defRPr/>
            </a:pPr>
            <a:r>
              <a:rPr lang="ru-RU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«ПРЕДУПРЕЖДЕНИЕ И ПРОТИВОДЕЙСТВИЕ КОРРУПЦИИ»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77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9B5D15-51FB-412E-B8B8-1D620E88BA04}"/>
              </a:ext>
            </a:extLst>
          </p:cNvPr>
          <p:cNvSpPr txBox="1"/>
          <p:nvPr/>
        </p:nvSpPr>
        <p:spPr>
          <a:xfrm>
            <a:off x="1797174" y="370838"/>
            <a:ext cx="95860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 ПРОЕКТОВ ТБН 4 «ПРЕДУПРЕЖДЕНИЕ И ПРОТИВОДЕЙСТВИЕ КОРРУПЦИИ»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98AF69-3F14-40BC-AD56-C142B5922EA2}"/>
              </a:ext>
            </a:extLst>
          </p:cNvPr>
          <p:cNvSpPr txBox="1"/>
          <p:nvPr/>
        </p:nvSpPr>
        <p:spPr>
          <a:xfrm>
            <a:off x="-6737" y="1377198"/>
            <a:ext cx="28891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Внутренний анализ коррупционных рисков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9623A0-5FEE-4D96-B575-66336C4F3A6C}"/>
              </a:ext>
            </a:extLst>
          </p:cNvPr>
          <p:cNvSpPr txBox="1"/>
          <p:nvPr/>
        </p:nvSpPr>
        <p:spPr>
          <a:xfrm>
            <a:off x="2874817" y="1265861"/>
            <a:ext cx="29487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Соблюдение норм антикоррупционного законодательства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0A3A97-818C-4340-860D-7BD10A18BFA2}"/>
              </a:ext>
            </a:extLst>
          </p:cNvPr>
          <p:cNvSpPr txBox="1"/>
          <p:nvPr/>
        </p:nvSpPr>
        <p:spPr>
          <a:xfrm>
            <a:off x="6017089" y="1232028"/>
            <a:ext cx="29487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Антикоррупционный комплаенс в субъектах </a:t>
            </a:r>
            <a:r>
              <a:rPr lang="ru-RU" dirty="0" err="1">
                <a:solidFill>
                  <a:schemeClr val="accent1"/>
                </a:solidFill>
              </a:rPr>
              <a:t>квазигосударственного</a:t>
            </a:r>
            <a:r>
              <a:rPr lang="ru-RU" dirty="0">
                <a:solidFill>
                  <a:schemeClr val="accent1"/>
                </a:solidFill>
              </a:rPr>
              <a:t> сектора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4242A-D4EF-44A9-AF76-54DBBFA4530C}"/>
              </a:ext>
            </a:extLst>
          </p:cNvPr>
          <p:cNvSpPr txBox="1"/>
          <p:nvPr/>
        </p:nvSpPr>
        <p:spPr>
          <a:xfrm>
            <a:off x="9084095" y="1211820"/>
            <a:ext cx="25581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Формирование антикоррупционной культуры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DCAB06-7F96-4562-830D-E47AA6E40D59}"/>
              </a:ext>
            </a:extLst>
          </p:cNvPr>
          <p:cNvSpPr txBox="1"/>
          <p:nvPr/>
        </p:nvSpPr>
        <p:spPr>
          <a:xfrm>
            <a:off x="85703" y="2329686"/>
            <a:ext cx="28106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1. Подготовка к проведению внутреннего анализа коррупционных рисков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762934-8B0E-4BFA-8DF8-9DFE66CED2F0}"/>
              </a:ext>
            </a:extLst>
          </p:cNvPr>
          <p:cNvSpPr txBox="1"/>
          <p:nvPr/>
        </p:nvSpPr>
        <p:spPr>
          <a:xfrm>
            <a:off x="54630" y="3369002"/>
            <a:ext cx="28417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2. Проведение внутреннего анализа коррупционных рисков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8EF555-940F-42B3-B67A-08C93CB607CC}"/>
              </a:ext>
            </a:extLst>
          </p:cNvPr>
          <p:cNvSpPr txBox="1"/>
          <p:nvPr/>
        </p:nvSpPr>
        <p:spPr>
          <a:xfrm>
            <a:off x="85703" y="4128898"/>
            <a:ext cx="308992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3. Устранение выявленных коррупционных рисков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81DF93-50AF-4E54-8EF1-88F3DA8C5FC9}"/>
              </a:ext>
            </a:extLst>
          </p:cNvPr>
          <p:cNvSpPr txBox="1"/>
          <p:nvPr/>
        </p:nvSpPr>
        <p:spPr>
          <a:xfrm>
            <a:off x="85702" y="4970402"/>
            <a:ext cx="29770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4. Разработка реестра должностей, подверженных коррупционным рискам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EEE407-19BB-4CDB-AB79-C2AC7C4C7E50}"/>
              </a:ext>
            </a:extLst>
          </p:cNvPr>
          <p:cNvSpPr txBox="1"/>
          <p:nvPr/>
        </p:nvSpPr>
        <p:spPr>
          <a:xfrm>
            <a:off x="85702" y="5709066"/>
            <a:ext cx="2977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5. Ведение картограммы коррупции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1B4E8B1-0AEA-4E64-B11F-83AF23761EAD}"/>
              </a:ext>
            </a:extLst>
          </p:cNvPr>
          <p:cNvSpPr txBox="1"/>
          <p:nvPr/>
        </p:nvSpPr>
        <p:spPr>
          <a:xfrm>
            <a:off x="9361575" y="2384181"/>
            <a:ext cx="2680022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1. Укрепление антикоррупционной культуры среди населения региона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0A3715-9FA9-4C9F-92D6-5FD6BECEC19B}"/>
              </a:ext>
            </a:extLst>
          </p:cNvPr>
          <p:cNvSpPr txBox="1"/>
          <p:nvPr/>
        </p:nvSpPr>
        <p:spPr>
          <a:xfrm>
            <a:off x="9361575" y="3369002"/>
            <a:ext cx="294738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2. Укрепление антикоррупционной культуры среди государственных служащих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46093A-DF6B-48F1-8D8D-EB8AB38F56BA}"/>
              </a:ext>
            </a:extLst>
          </p:cNvPr>
          <p:cNvSpPr txBox="1"/>
          <p:nvPr/>
        </p:nvSpPr>
        <p:spPr>
          <a:xfrm>
            <a:off x="9410474" y="4386569"/>
            <a:ext cx="304208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3. Проведение </a:t>
            </a:r>
          </a:p>
          <a:p>
            <a:r>
              <a:rPr lang="ru-RU" sz="1300" dirty="0"/>
              <a:t>правовой пропаганды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1D0807C-E70F-440C-B15D-9E8BC6DEEB96}"/>
              </a:ext>
            </a:extLst>
          </p:cNvPr>
          <p:cNvSpPr txBox="1"/>
          <p:nvPr/>
        </p:nvSpPr>
        <p:spPr>
          <a:xfrm>
            <a:off x="6185776" y="2393215"/>
            <a:ext cx="28099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1. Информационно-разъяснительная работа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C750FA-4858-4812-A4F1-5648C04AF668}"/>
              </a:ext>
            </a:extLst>
          </p:cNvPr>
          <p:cNvSpPr txBox="1"/>
          <p:nvPr/>
        </p:nvSpPr>
        <p:spPr>
          <a:xfrm>
            <a:off x="6203762" y="3034727"/>
            <a:ext cx="29232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2. Антикоррупционная документация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C605CD4-B8EC-4074-9153-6941892D835B}"/>
              </a:ext>
            </a:extLst>
          </p:cNvPr>
          <p:cNvSpPr txBox="1"/>
          <p:nvPr/>
        </p:nvSpPr>
        <p:spPr>
          <a:xfrm>
            <a:off x="6203762" y="3678263"/>
            <a:ext cx="26521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Задача 3.  Подтверждение соответствия стандарту ISO 37001 или СТ РК 3049-2017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90EA2C-CA05-44AF-8C0C-32049C3F0744}"/>
              </a:ext>
            </a:extLst>
          </p:cNvPr>
          <p:cNvSpPr txBox="1"/>
          <p:nvPr/>
        </p:nvSpPr>
        <p:spPr>
          <a:xfrm>
            <a:off x="2882409" y="2388201"/>
            <a:ext cx="324527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1. Выявление коррупционных правонарушений (административных и уголовных)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012AA3B-6758-4336-A5E4-5DD921123941}"/>
              </a:ext>
            </a:extLst>
          </p:cNvPr>
          <p:cNvSpPr txBox="1"/>
          <p:nvPr/>
        </p:nvSpPr>
        <p:spPr>
          <a:xfrm>
            <a:off x="2882409" y="3251754"/>
            <a:ext cx="3307390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2. Мониторинг совершенных фактов коррупционных правонарушений (административных и уголовных) и правонарушений, дискредитирующих государственную службу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06F1795-5859-4D84-93AF-A5CFE60AF8BE}"/>
              </a:ext>
            </a:extLst>
          </p:cNvPr>
          <p:cNvSpPr txBox="1"/>
          <p:nvPr/>
        </p:nvSpPr>
        <p:spPr>
          <a:xfrm>
            <a:off x="2907336" y="4853159"/>
            <a:ext cx="3409591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3. Мониторинг соблюдения </a:t>
            </a:r>
            <a:r>
              <a:rPr lang="ru-RU" sz="1300" dirty="0" err="1"/>
              <a:t>требответственности</a:t>
            </a:r>
            <a:r>
              <a:rPr lang="ru-RU" sz="1300" dirty="0"/>
              <a:t> руководителей за коррупцию </a:t>
            </a:r>
            <a:r>
              <a:rPr lang="ru-RU" sz="1300" dirty="0" err="1"/>
              <a:t>подчиненныхований</a:t>
            </a:r>
            <a:endParaRPr lang="ru-RU" sz="13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67DAFA0-5A70-445F-A840-174E5989E7AF}"/>
              </a:ext>
            </a:extLst>
          </p:cNvPr>
          <p:cNvSpPr txBox="1"/>
          <p:nvPr/>
        </p:nvSpPr>
        <p:spPr>
          <a:xfrm>
            <a:off x="2896372" y="5665152"/>
            <a:ext cx="340959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/>
              <a:t>Задача 4.  Мониторинг фактов принятия на работу лиц, ранее совершивших коррупционное правонарушение </a:t>
            </a:r>
          </a:p>
        </p:txBody>
      </p: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701FA569-7F33-4DC8-9311-484ADAAE1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sp>
        <p:nvSpPr>
          <p:cNvPr id="44" name="Номер слайда 43">
            <a:extLst>
              <a:ext uri="{FF2B5EF4-FFF2-40B4-BE49-F238E27FC236}">
                <a16:creationId xmlns:a16="http://schemas.microsoft.com/office/drawing/2014/main" id="{299131BD-8B3F-494B-A42D-55465D88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3040" y="6152199"/>
            <a:ext cx="1142245" cy="669925"/>
          </a:xfrm>
        </p:spPr>
        <p:txBody>
          <a:bodyPr/>
          <a:lstStyle/>
          <a:p>
            <a:fld id="{FF33F95E-5508-4036-9C2B-839912234A3F}" type="slidenum">
              <a:rPr lang="ru-RU" sz="1400" smtClean="0"/>
              <a:t>2</a:t>
            </a:fld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1595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198AF69-3F14-40BC-AD56-C142B5922EA2}"/>
              </a:ext>
            </a:extLst>
          </p:cNvPr>
          <p:cNvSpPr txBox="1"/>
          <p:nvPr/>
        </p:nvSpPr>
        <p:spPr>
          <a:xfrm>
            <a:off x="2006353" y="331727"/>
            <a:ext cx="89936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ВНУТРЕННИЙ АНАЛИЗ КОРРУПЦИОННЫХ РИСКОВ</a:t>
            </a:r>
          </a:p>
          <a:p>
            <a:pPr algn="ctr"/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62A5281-E8D0-4F9B-B04E-C5C6EB7D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700192-5BA5-491F-BCDB-9F125F625EF6}"/>
              </a:ext>
            </a:extLst>
          </p:cNvPr>
          <p:cNvSpPr txBox="1"/>
          <p:nvPr/>
        </p:nvSpPr>
        <p:spPr>
          <a:xfrm>
            <a:off x="1819922" y="1210681"/>
            <a:ext cx="3178206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400" b="1" i="0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Типовые правила </a:t>
            </a:r>
            <a:r>
              <a:rPr lang="ru-RU" sz="2400" b="0" i="0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проведения внутреннего анализа коррупционных рисков </a:t>
            </a:r>
          </a:p>
          <a:p>
            <a:pPr algn="ctr" fontAlgn="base"/>
            <a:endParaRPr lang="ru-RU" sz="2000" dirty="0">
              <a:solidFill>
                <a:schemeClr val="tx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(Типовые правила)</a:t>
            </a:r>
            <a:endParaRPr lang="ru-RU" b="0" i="0" dirty="0">
              <a:solidFill>
                <a:schemeClr val="tx2">
                  <a:lumMod val="20000"/>
                  <a:lumOff val="8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endParaRPr lang="ru-RU" sz="2400" b="0" i="0" dirty="0">
              <a:solidFill>
                <a:schemeClr val="tx2">
                  <a:lumMod val="20000"/>
                  <a:lumOff val="80000"/>
                </a:schemeClr>
              </a:solidFill>
              <a:effectLst/>
              <a:latin typeface="customFont"/>
            </a:endParaRPr>
          </a:p>
          <a:p>
            <a:pPr algn="ctr" fontAlgn="base"/>
            <a:r>
              <a:rPr lang="ru-RU" sz="1400" b="0" i="1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(Приказ Председателя Агентства Республики Казахстан по делам государственной службы и противодействию коррупции от 19 октября 2016 года № 12)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9947C6-B0CB-4C86-8269-C04DEA054A6F}"/>
              </a:ext>
            </a:extLst>
          </p:cNvPr>
          <p:cNvSpPr txBox="1"/>
          <p:nvPr/>
        </p:nvSpPr>
        <p:spPr>
          <a:xfrm>
            <a:off x="6800295" y="1231754"/>
            <a:ext cx="3730101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</a:t>
            </a:r>
            <a:r>
              <a:rPr lang="ru-RU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400" b="0" i="0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проведению внутреннего анализа коррупционных рисков</a:t>
            </a:r>
          </a:p>
          <a:p>
            <a:pPr algn="ctr" fontAlgn="base"/>
            <a:endParaRPr lang="ru-RU" dirty="0">
              <a:solidFill>
                <a:schemeClr val="tx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(Методические рекомендации)</a:t>
            </a:r>
            <a:r>
              <a:rPr lang="ru-RU" b="0" i="0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fontAlgn="base"/>
            <a:endParaRPr lang="ru-RU" sz="2400" b="0" i="0" dirty="0">
              <a:solidFill>
                <a:schemeClr val="tx2">
                  <a:lumMod val="20000"/>
                  <a:lumOff val="80000"/>
                </a:schemeClr>
              </a:solidFill>
              <a:effectLst/>
              <a:latin typeface="customFont"/>
            </a:endParaRPr>
          </a:p>
          <a:p>
            <a:pPr algn="ctr" fontAlgn="base"/>
            <a:r>
              <a:rPr lang="ru-RU" sz="1400" b="0" i="1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(Приказ Председателя Агентства Республики Казахстан по противодействию коррупции от 30 декабря 2022 года № 488)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2FCE13D-9A95-45CD-BD23-576679BEA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FF33F95E-5508-4036-9C2B-839912234A3F}" type="slidenum">
              <a:rPr lang="ru-RU" sz="1400" smtClean="0"/>
              <a:t>3</a:t>
            </a:fld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3178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9B5D15-51FB-412E-B8B8-1D620E88BA04}"/>
              </a:ext>
            </a:extLst>
          </p:cNvPr>
          <p:cNvSpPr txBox="1"/>
          <p:nvPr/>
        </p:nvSpPr>
        <p:spPr>
          <a:xfrm>
            <a:off x="1995966" y="219924"/>
            <a:ext cx="95860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ВНУТРЕННИЙ АНАЛИЗ КОРРУПЦИОННЫХ РИСКОВ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98AF69-3F14-40BC-AD56-C142B5922EA2}"/>
              </a:ext>
            </a:extLst>
          </p:cNvPr>
          <p:cNvSpPr txBox="1"/>
          <p:nvPr/>
        </p:nvSpPr>
        <p:spPr>
          <a:xfrm>
            <a:off x="1995966" y="616163"/>
            <a:ext cx="100203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/>
            <a:r>
              <a:rPr lang="ru-RU" sz="2000" b="1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Подготовка к проведению внутреннего анализа коррупционных рисков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62A5281-E8D0-4F9B-B04E-C5C6EB7D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84227436-732E-4979-8C5D-8BD71FC6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54405"/>
            <a:ext cx="1142245" cy="669925"/>
          </a:xfrm>
        </p:spPr>
        <p:txBody>
          <a:bodyPr/>
          <a:lstStyle/>
          <a:p>
            <a:fld id="{FF33F95E-5508-4036-9C2B-839912234A3F}" type="slidenum">
              <a:rPr lang="ru-RU" sz="1400" smtClean="0"/>
              <a:t>4</a:t>
            </a:fld>
            <a:endParaRPr lang="ru-RU" sz="1400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3CD8B943-A49B-4B58-90E7-3C48FD10E773}"/>
              </a:ext>
            </a:extLst>
          </p:cNvPr>
          <p:cNvSpPr/>
          <p:nvPr/>
        </p:nvSpPr>
        <p:spPr>
          <a:xfrm>
            <a:off x="253011" y="1630933"/>
            <a:ext cx="3448977" cy="1911257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приказа по проведению внутреннего анализа коррупционных рисков (</a:t>
            </a:r>
            <a:r>
              <a:rPr lang="ru-RU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5 раб. дней до начала проведения ВАКР</a:t>
            </a:r>
            <a:r>
              <a:rPr lang="ru-RU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478270F-2F2F-4DCE-8140-39AFF46554AE}"/>
              </a:ext>
            </a:extLst>
          </p:cNvPr>
          <p:cNvSpPr/>
          <p:nvPr/>
        </p:nvSpPr>
        <p:spPr>
          <a:xfrm>
            <a:off x="315156" y="3797422"/>
            <a:ext cx="3448978" cy="199969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Анонсирование на интернет-ресурсе, СМИ и социальных сетях начала проведения внутреннего анализа коррупционных рисков (</a:t>
            </a:r>
            <a:r>
              <a:rPr lang="ru-RU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10 раб. дней до начала проведения ВАКР</a:t>
            </a:r>
            <a:r>
              <a:rPr lang="ru-RU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5BD9F51-9BAF-4AD5-B646-A78B87751E10}"/>
              </a:ext>
            </a:extLst>
          </p:cNvPr>
          <p:cNvSpPr/>
          <p:nvPr/>
        </p:nvSpPr>
        <p:spPr>
          <a:xfrm>
            <a:off x="3764134" y="1016273"/>
            <a:ext cx="8252203" cy="335154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пункту 8 Типовых правил проведения внутреннего анализа коррупционных рисков решение руководителя (приказ) содержит следующую информацию: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наименование подразделения, деятельность которого подлежит внутреннему анализу коррупционных рисков;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направление внутреннего анализа коррупционных рисков в соответствии с пунктом 11 настоящих Типовых правил: 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2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выявление коррупционных рисков в нормативных правовых актах, затрагивающих деятельность объекта анализа;</a:t>
            </a:r>
          </a:p>
          <a:p>
            <a:r>
              <a:rPr lang="ru-RU" sz="12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-выявление коррупционных рисков в организационно-управленческой деятельности объекта анализа;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о структурном подразделении, должностном лице (должностных лицах) или персональном составе рабочей группы, которая проводит внутренний анализ коррупционных рисков;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период, охватываемый внутренним анализом коррупционных рисков;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срок проведения внутреннего анализа коррупционных рисков;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о должностном лице субъекта внутреннего анализа коррупционных рисков, на которое возлагается руководство, координация и ответственность за проведение внутреннего анализа коррупционных рисков и результаты работы.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4758136-F3B9-466A-88AD-E9A65F5D72EB}"/>
              </a:ext>
            </a:extLst>
          </p:cNvPr>
          <p:cNvSpPr/>
          <p:nvPr/>
        </p:nvSpPr>
        <p:spPr>
          <a:xfrm>
            <a:off x="3848061" y="4402107"/>
            <a:ext cx="8252203" cy="533877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состав рабочей группы, которая проводит внутренний анализ коррупционных рисков, включаются представители НПО, гражданская, педагогическая, родительская общественность, СМИ.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BD6E5143-88FB-4E3D-A1D9-5AB7455831F9}"/>
              </a:ext>
            </a:extLst>
          </p:cNvPr>
          <p:cNvSpPr/>
          <p:nvPr/>
        </p:nvSpPr>
        <p:spPr>
          <a:xfrm>
            <a:off x="3848061" y="5011316"/>
            <a:ext cx="8252203" cy="53387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Внутренний  анализ  коррупционных  рисков  рекомендуется проводить в срок, не превышающий 30 рабочих дней.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5F54890-91BD-4F57-8910-3D987A99C51D}"/>
              </a:ext>
            </a:extLst>
          </p:cNvPr>
          <p:cNvSpPr/>
          <p:nvPr/>
        </p:nvSpPr>
        <p:spPr>
          <a:xfrm>
            <a:off x="3848060" y="5620526"/>
            <a:ext cx="8252203" cy="11430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Рекомендуется разработка плана  работ  по проведению внутреннего анализа  коррупционных  рисков  по  форме  согласно  приложению 1 к Методическим рекомендациям.</a:t>
            </a:r>
          </a:p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 по проведению внутреннего анализа коррупционных рисков  предусматривает  определение  видов  работ, сроков их исполнения и ответственных лиц.</a:t>
            </a:r>
          </a:p>
        </p:txBody>
      </p:sp>
    </p:spTree>
    <p:extLst>
      <p:ext uri="{BB962C8B-B14F-4D97-AF65-F5344CB8AC3E}">
        <p14:creationId xmlns:p14="http://schemas.microsoft.com/office/powerpoint/2010/main" val="174365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9B5D15-51FB-412E-B8B8-1D620E88BA04}"/>
              </a:ext>
            </a:extLst>
          </p:cNvPr>
          <p:cNvSpPr txBox="1"/>
          <p:nvPr/>
        </p:nvSpPr>
        <p:spPr>
          <a:xfrm>
            <a:off x="1775445" y="154498"/>
            <a:ext cx="95860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ВНУТРЕННИЙ АНАЛИЗ КОРРУПЦИОННЫХ РИСКОВ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98AF69-3F14-40BC-AD56-C142B5922EA2}"/>
              </a:ext>
            </a:extLst>
          </p:cNvPr>
          <p:cNvSpPr txBox="1"/>
          <p:nvPr/>
        </p:nvSpPr>
        <p:spPr>
          <a:xfrm>
            <a:off x="2493116" y="628644"/>
            <a:ext cx="78404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/>
            <a:r>
              <a:rPr lang="ru-RU" sz="2000" b="1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Проведение внутреннего анализа коррупционных рисков</a:t>
            </a:r>
            <a:endParaRPr lang="ru-RU" sz="2000" b="1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62A5281-E8D0-4F9B-B04E-C5C6EB7D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84227436-732E-4979-8C5D-8BD71FC6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54405"/>
            <a:ext cx="1142245" cy="669925"/>
          </a:xfrm>
        </p:spPr>
        <p:txBody>
          <a:bodyPr/>
          <a:lstStyle/>
          <a:p>
            <a:fld id="{FF33F95E-5508-4036-9C2B-839912234A3F}" type="slidenum">
              <a:rPr lang="ru-RU" sz="1400" smtClean="0"/>
              <a:t>5</a:t>
            </a:fld>
            <a:endParaRPr lang="ru-RU" sz="1400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3CD8B943-A49B-4B58-90E7-3C48FD10E773}"/>
              </a:ext>
            </a:extLst>
          </p:cNvPr>
          <p:cNvSpPr/>
          <p:nvPr/>
        </p:nvSpPr>
        <p:spPr>
          <a:xfrm>
            <a:off x="859183" y="4106231"/>
            <a:ext cx="9918309" cy="58888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информации должны быть достоверными и актуальными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478270F-2F2F-4DCE-8140-39AFF46554AE}"/>
              </a:ext>
            </a:extLst>
          </p:cNvPr>
          <p:cNvSpPr/>
          <p:nvPr/>
        </p:nvSpPr>
        <p:spPr>
          <a:xfrm>
            <a:off x="138138" y="4806872"/>
            <a:ext cx="11802328" cy="161125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  и  предоставление  уполномоченному  лицу  и  членам  рабочей </a:t>
            </a:r>
          </a:p>
          <a:p>
            <a:pPr algn="ctr"/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группы  источников  информации,  не  находящихся  в  открытом  доступе, </a:t>
            </a:r>
          </a:p>
          <a:p>
            <a:pPr algn="ctr"/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осуществляется  структурными  подразделениями  объекта  анализа,  которые </a:t>
            </a:r>
          </a:p>
          <a:p>
            <a:pPr algn="ctr"/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владеют данной информацией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5BD9F51-9BAF-4AD5-B646-A78B87751E10}"/>
              </a:ext>
            </a:extLst>
          </p:cNvPr>
          <p:cNvSpPr/>
          <p:nvPr/>
        </p:nvSpPr>
        <p:spPr>
          <a:xfrm>
            <a:off x="2598258" y="1311409"/>
            <a:ext cx="7133619" cy="40011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проведения внутреннего анализа коррупционных рисков: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398271E0-5289-439B-8307-994153168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1373505"/>
              </p:ext>
            </p:extLst>
          </p:nvPr>
        </p:nvGraphicFramePr>
        <p:xfrm>
          <a:off x="138138" y="1511465"/>
          <a:ext cx="12053861" cy="2475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9866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9B5D15-51FB-412E-B8B8-1D620E88BA04}"/>
              </a:ext>
            </a:extLst>
          </p:cNvPr>
          <p:cNvSpPr txBox="1"/>
          <p:nvPr/>
        </p:nvSpPr>
        <p:spPr>
          <a:xfrm>
            <a:off x="1775445" y="154498"/>
            <a:ext cx="95860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ВНУТРЕННИЙ АНАЛИЗ КОРРУПЦИОННЫХ РИСКОВ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98AF69-3F14-40BC-AD56-C142B5922EA2}"/>
              </a:ext>
            </a:extLst>
          </p:cNvPr>
          <p:cNvSpPr txBox="1"/>
          <p:nvPr/>
        </p:nvSpPr>
        <p:spPr>
          <a:xfrm>
            <a:off x="3549559" y="480313"/>
            <a:ext cx="63046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/>
            <a:r>
              <a:rPr lang="ru-RU" sz="200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Устранение выявленных коррупционных рисков</a:t>
            </a:r>
            <a:endParaRPr lang="ru-RU" sz="2000" b="0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62A5281-E8D0-4F9B-B04E-C5C6EB7D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39" y="62145"/>
            <a:ext cx="980448" cy="977468"/>
          </a:xfrm>
          <a:prstGeom prst="rect">
            <a:avLst/>
          </a:prstGeom>
        </p:spPr>
      </p:pic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84227436-732E-4979-8C5D-8BD71FC6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54405"/>
            <a:ext cx="1142245" cy="669925"/>
          </a:xfrm>
        </p:spPr>
        <p:txBody>
          <a:bodyPr/>
          <a:lstStyle/>
          <a:p>
            <a:fld id="{FF33F95E-5508-4036-9C2B-839912234A3F}" type="slidenum">
              <a:rPr lang="ru-RU" sz="1400" smtClean="0"/>
              <a:t>6</a:t>
            </a:fld>
            <a:endParaRPr lang="ru-RU" sz="1400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3CD8B943-A49B-4B58-90E7-3C48FD10E773}"/>
              </a:ext>
            </a:extLst>
          </p:cNvPr>
          <p:cNvSpPr/>
          <p:nvPr/>
        </p:nvSpPr>
        <p:spPr>
          <a:xfrm>
            <a:off x="44299" y="3602633"/>
            <a:ext cx="2894120" cy="1944737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Мониторинг устранения причин и условий, способствующих совершению коррупционных правонарушений, путем подготовки информации об исполнении рекомендаций, внесенных по итогам внутреннего анализа коррупционных рисков </a:t>
            </a:r>
            <a:endParaRPr lang="ru-RU" sz="1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5BD9F51-9BAF-4AD5-B646-A78B87751E10}"/>
              </a:ext>
            </a:extLst>
          </p:cNvPr>
          <p:cNvSpPr/>
          <p:nvPr/>
        </p:nvSpPr>
        <p:spPr>
          <a:xfrm>
            <a:off x="3076113" y="937914"/>
            <a:ext cx="9021593" cy="138926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Разрабатывается в течение 10 рабочих дней со дня подписания аналитической справки по форме согласно приложению 5 к Методическим рекомендациям, утверждается руководителем  государственного органа, организации, субъекта </a:t>
            </a:r>
            <a:r>
              <a:rPr lang="ru-RU" sz="1400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квазигосударственного</a:t>
            </a:r>
            <a:r>
              <a:rPr lang="ru-RU" sz="14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сектора.</a:t>
            </a:r>
          </a:p>
          <a:p>
            <a:pPr algn="just"/>
            <a:r>
              <a:rPr lang="ru-RU" sz="14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должны носить конкретный характер и быть достаточными для устранения выявленных коррупционных рисков. </a:t>
            </a:r>
          </a:p>
          <a:p>
            <a:pPr algn="just"/>
            <a:r>
              <a:rPr lang="ru-RU" sz="14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 исполнения  мероприятий  должны  быть  разумными  и  не превышать 1 года.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90F5AA-1688-42BC-92AB-A517095FAE0C}"/>
              </a:ext>
            </a:extLst>
          </p:cNvPr>
          <p:cNvSpPr/>
          <p:nvPr/>
        </p:nvSpPr>
        <p:spPr>
          <a:xfrm>
            <a:off x="44299" y="1143586"/>
            <a:ext cx="2950746" cy="138926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Разработка плана мероприятий по устранению причин и условий, способствующих совершению коррупционных правонарушений, выявленных по результатам внутреннего анализа коррупционных рисков </a:t>
            </a:r>
            <a:endParaRPr lang="ru-RU" sz="1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D365D17-4278-45F9-8C9F-430587D2B867}"/>
              </a:ext>
            </a:extLst>
          </p:cNvPr>
          <p:cNvSpPr/>
          <p:nvPr/>
        </p:nvSpPr>
        <p:spPr>
          <a:xfrm>
            <a:off x="1302083" y="6239248"/>
            <a:ext cx="9969616" cy="46425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Аналитическая справка и план мероприятий размещаются на интернет-ресурсе субъекта </a:t>
            </a:r>
          </a:p>
          <a:p>
            <a:pPr algn="ctr"/>
            <a:r>
              <a:rPr lang="ru-RU" sz="14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внутреннего анализа коррупционных рисков</a:t>
            </a:r>
            <a:endParaRPr lang="ru-RU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189CC4-60C0-4E49-AD0C-99E4A1574F60}"/>
              </a:ext>
            </a:extLst>
          </p:cNvPr>
          <p:cNvSpPr txBox="1"/>
          <p:nvPr/>
        </p:nvSpPr>
        <p:spPr>
          <a:xfrm>
            <a:off x="3053919" y="2428874"/>
            <a:ext cx="610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0E7AD84A-C2AD-4F5C-A4C9-EF9CD3070788}"/>
              </a:ext>
            </a:extLst>
          </p:cNvPr>
          <p:cNvSpPr/>
          <p:nvPr/>
        </p:nvSpPr>
        <p:spPr>
          <a:xfrm>
            <a:off x="2988176" y="2532847"/>
            <a:ext cx="9109530" cy="350072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рекомендуется проводить в течение 1 года со дня подписания аналитической справки.</a:t>
            </a:r>
          </a:p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Рекомендация  признается  исполненной  в  полном  объеме  в  случае устранения  выявленного  коррупционного риска  посредством  исполнения мероприятия  в  соответствии  с  формой  завершения,  указанной  в  плане мероприятий.</a:t>
            </a:r>
          </a:p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Рекомендация  признается  неисполненной  в  случае  не  устранения  или минимизации выявленного коррупционного риска вследствие непринятия мер по исполнению пункта плана мероприятий. </a:t>
            </a:r>
          </a:p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Рекомендация  признается  утратившей  актуальность  в  случае невозможности  или  нецелесообразности  исполнения  мероприятия  по объективным  причинам  (изменения  в  законодательстве,  реорганизация  или упразднение юридического лица, передача функций и др.).</a:t>
            </a:r>
          </a:p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 мониторинга  исполнения  рекомендаций  вносятся руководителю  государственного  органа,  организации  и  субъекта </a:t>
            </a:r>
            <a:r>
              <a:rPr lang="ru-RU" sz="1300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квазигосударственного</a:t>
            </a:r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сектора,  а  также  направляются  в  структурные подразделения объекта анализа.</a:t>
            </a:r>
          </a:p>
          <a:p>
            <a:pPr algn="just"/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 об  исполнении  рекомендаций,  внесенных  по  итогам внутреннего анализа коррупционных рисков, не реже одного раза в 6 месяцев размещается  на  интернет-ресурсе  государственного  органа,  организации, субъекта  </a:t>
            </a:r>
            <a:r>
              <a:rPr lang="ru-RU" sz="1300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квазигосударственного</a:t>
            </a:r>
            <a:r>
              <a:rPr lang="ru-RU" sz="13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сектора  с  учетом  обеспечения  режима секретности, соблюдения требований по охране служебной, коммерческой или иной охраняемой законом Республики Казахстан тайны.</a:t>
            </a:r>
          </a:p>
        </p:txBody>
      </p:sp>
    </p:spTree>
    <p:extLst>
      <p:ext uri="{BB962C8B-B14F-4D97-AF65-F5344CB8AC3E}">
        <p14:creationId xmlns:p14="http://schemas.microsoft.com/office/powerpoint/2010/main" val="237638918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1070</TotalTime>
  <Words>973</Words>
  <Application>Microsoft Office PowerPoint</Application>
  <PresentationFormat>Широкоэкранный</PresentationFormat>
  <Paragraphs>87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customFont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54</cp:revision>
  <dcterms:created xsi:type="dcterms:W3CDTF">2024-04-24T07:07:59Z</dcterms:created>
  <dcterms:modified xsi:type="dcterms:W3CDTF">2024-05-27T11:10:22Z</dcterms:modified>
</cp:coreProperties>
</file>